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wdp" ContentType="image/vnd.ms-photo"/>
  <Default Extension="png" ContentType="image/png"/>
  <Default Extension="wmf" ContentType="image/x-w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bookmarkIdSeed="3">
  <p:sldMasterIdLst>
    <p:sldMasterId id="2147483686" r:id="rId1"/>
  </p:sldMasterIdLst>
  <p:notesMasterIdLst>
    <p:notesMasterId r:id="rId182"/>
  </p:notesMasterIdLst>
  <p:sldIdLst>
    <p:sldId id="256" r:id="rId2"/>
    <p:sldId id="630" r:id="rId3"/>
    <p:sldId id="258" r:id="rId4"/>
    <p:sldId id="651" r:id="rId5"/>
    <p:sldId id="792" r:id="rId6"/>
    <p:sldId id="644" r:id="rId7"/>
    <p:sldId id="691" r:id="rId8"/>
    <p:sldId id="356" r:id="rId9"/>
    <p:sldId id="631" r:id="rId10"/>
    <p:sldId id="681" r:id="rId11"/>
    <p:sldId id="633" r:id="rId12"/>
    <p:sldId id="656" r:id="rId13"/>
    <p:sldId id="688" r:id="rId14"/>
    <p:sldId id="690" r:id="rId15"/>
    <p:sldId id="755" r:id="rId16"/>
    <p:sldId id="683" r:id="rId17"/>
    <p:sldId id="403" r:id="rId18"/>
    <p:sldId id="687" r:id="rId19"/>
    <p:sldId id="260" r:id="rId20"/>
    <p:sldId id="404" r:id="rId21"/>
    <p:sldId id="786" r:id="rId22"/>
    <p:sldId id="787" r:id="rId23"/>
    <p:sldId id="560" r:id="rId24"/>
    <p:sldId id="716" r:id="rId25"/>
    <p:sldId id="447" r:id="rId26"/>
    <p:sldId id="640" r:id="rId27"/>
    <p:sldId id="554" r:id="rId28"/>
    <p:sldId id="724" r:id="rId29"/>
    <p:sldId id="717" r:id="rId30"/>
    <p:sldId id="735" r:id="rId31"/>
    <p:sldId id="771" r:id="rId32"/>
    <p:sldId id="772" r:id="rId33"/>
    <p:sldId id="791" r:id="rId34"/>
    <p:sldId id="558" r:id="rId35"/>
    <p:sldId id="557" r:id="rId36"/>
    <p:sldId id="559" r:id="rId37"/>
    <p:sldId id="561" r:id="rId38"/>
    <p:sldId id="270" r:id="rId39"/>
    <p:sldId id="722" r:id="rId40"/>
    <p:sldId id="752" r:id="rId41"/>
    <p:sldId id="264" r:id="rId42"/>
    <p:sldId id="753" r:id="rId43"/>
    <p:sldId id="458" r:id="rId44"/>
    <p:sldId id="703" r:id="rId45"/>
    <p:sldId id="754" r:id="rId46"/>
    <p:sldId id="704" r:id="rId47"/>
    <p:sldId id="705" r:id="rId48"/>
    <p:sldId id="710" r:id="rId49"/>
    <p:sldId id="711" r:id="rId50"/>
    <p:sldId id="459" r:id="rId51"/>
    <p:sldId id="562" r:id="rId52"/>
    <p:sldId id="673" r:id="rId53"/>
    <p:sldId id="668" r:id="rId54"/>
    <p:sldId id="674" r:id="rId55"/>
    <p:sldId id="669" r:id="rId56"/>
    <p:sldId id="670" r:id="rId57"/>
    <p:sldId id="671" r:id="rId58"/>
    <p:sldId id="672" r:id="rId59"/>
    <p:sldId id="675" r:id="rId60"/>
    <p:sldId id="676" r:id="rId61"/>
    <p:sldId id="677" r:id="rId62"/>
    <p:sldId id="678" r:id="rId63"/>
    <p:sldId id="679" r:id="rId64"/>
    <p:sldId id="281" r:id="rId65"/>
    <p:sldId id="572" r:id="rId66"/>
    <p:sldId id="282" r:id="rId67"/>
    <p:sldId id="613" r:id="rId68"/>
    <p:sldId id="614" r:id="rId69"/>
    <p:sldId id="284" r:id="rId70"/>
    <p:sldId id="571" r:id="rId71"/>
    <p:sldId id="643" r:id="rId72"/>
    <p:sldId id="617" r:id="rId73"/>
    <p:sldId id="419" r:id="rId74"/>
    <p:sldId id="286" r:id="rId75"/>
    <p:sldId id="573" r:id="rId76"/>
    <p:sldId id="477" r:id="rId77"/>
    <p:sldId id="295" r:id="rId78"/>
    <p:sldId id="292" r:id="rId79"/>
    <p:sldId id="393" r:id="rId80"/>
    <p:sldId id="394" r:id="rId81"/>
    <p:sldId id="736" r:id="rId82"/>
    <p:sldId id="290" r:id="rId83"/>
    <p:sldId id="310" r:id="rId84"/>
    <p:sldId id="311" r:id="rId85"/>
    <p:sldId id="685" r:id="rId86"/>
    <p:sldId id="747" r:id="rId87"/>
    <p:sldId id="761" r:id="rId88"/>
    <p:sldId id="762" r:id="rId89"/>
    <p:sldId id="475" r:id="rId90"/>
    <p:sldId id="373" r:id="rId91"/>
    <p:sldId id="414" r:id="rId92"/>
    <p:sldId id="469" r:id="rId93"/>
    <p:sldId id="569" r:id="rId94"/>
    <p:sldId id="570" r:id="rId95"/>
    <p:sldId id="582" r:id="rId96"/>
    <p:sldId id="583" r:id="rId97"/>
    <p:sldId id="422" r:id="rId98"/>
    <p:sldId id="428" r:id="rId99"/>
    <p:sldId id="635" r:id="rId100"/>
    <p:sldId id="586" r:id="rId101"/>
    <p:sldId id="652" r:id="rId102"/>
    <p:sldId id="486" r:id="rId103"/>
    <p:sldId id="357" r:id="rId104"/>
    <p:sldId id="589" r:id="rId105"/>
    <p:sldId id="781" r:id="rId106"/>
    <p:sldId id="590" r:id="rId107"/>
    <p:sldId id="493" r:id="rId108"/>
    <p:sldId id="782" r:id="rId109"/>
    <p:sldId id="783" r:id="rId110"/>
    <p:sldId id="784" r:id="rId111"/>
    <p:sldId id="495" r:id="rId112"/>
    <p:sldId id="397" r:id="rId113"/>
    <p:sldId id="591" r:id="rId114"/>
    <p:sldId id="542" r:id="rId115"/>
    <p:sldId id="773" r:id="rId116"/>
    <p:sldId id="774" r:id="rId117"/>
    <p:sldId id="775" r:id="rId118"/>
    <p:sldId id="776" r:id="rId119"/>
    <p:sldId id="777" r:id="rId120"/>
    <p:sldId id="778" r:id="rId121"/>
    <p:sldId id="779" r:id="rId122"/>
    <p:sldId id="780" r:id="rId123"/>
    <p:sldId id="785" r:id="rId124"/>
    <p:sldId id="302" r:id="rId125"/>
    <p:sldId id="593" r:id="rId126"/>
    <p:sldId id="601" r:id="rId127"/>
    <p:sldId id="759" r:id="rId128"/>
    <p:sldId id="638" r:id="rId129"/>
    <p:sldId id="600" r:id="rId130"/>
    <p:sldId id="648" r:id="rId131"/>
    <p:sldId id="596" r:id="rId132"/>
    <p:sldId id="598" r:id="rId133"/>
    <p:sldId id="765" r:id="rId134"/>
    <p:sldId id="602" r:id="rId135"/>
    <p:sldId id="760" r:id="rId136"/>
    <p:sldId id="639" r:id="rId137"/>
    <p:sldId id="532" r:id="rId138"/>
    <p:sldId id="599" r:id="rId139"/>
    <p:sldId id="307" r:id="rId140"/>
    <p:sldId id="748" r:id="rId141"/>
    <p:sldId id="604" r:id="rId142"/>
    <p:sldId id="766" r:id="rId143"/>
    <p:sldId id="793" r:id="rId144"/>
    <p:sldId id="794" r:id="rId145"/>
    <p:sldId id="795" r:id="rId146"/>
    <p:sldId id="796" r:id="rId147"/>
    <p:sldId id="618" r:id="rId148"/>
    <p:sldId id="697" r:id="rId149"/>
    <p:sldId id="698" r:id="rId150"/>
    <p:sldId id="699" r:id="rId151"/>
    <p:sldId id="737" r:id="rId152"/>
    <p:sldId id="739" r:id="rId153"/>
    <p:sldId id="740" r:id="rId154"/>
    <p:sldId id="700" r:id="rId155"/>
    <p:sldId id="729" r:id="rId156"/>
    <p:sldId id="757" r:id="rId157"/>
    <p:sldId id="702" r:id="rId158"/>
    <p:sldId id="750" r:id="rId159"/>
    <p:sldId id="712" r:id="rId160"/>
    <p:sldId id="713" r:id="rId161"/>
    <p:sldId id="714" r:id="rId162"/>
    <p:sldId id="628" r:id="rId163"/>
    <p:sldId id="649" r:id="rId164"/>
    <p:sldId id="720" r:id="rId165"/>
    <p:sldId id="746" r:id="rId166"/>
    <p:sldId id="788" r:id="rId167"/>
    <p:sldId id="721" r:id="rId168"/>
    <p:sldId id="745" r:id="rId169"/>
    <p:sldId id="742" r:id="rId170"/>
    <p:sldId id="797" r:id="rId171"/>
    <p:sldId id="743" r:id="rId172"/>
    <p:sldId id="798" r:id="rId173"/>
    <p:sldId id="694" r:id="rId174"/>
    <p:sldId id="769" r:id="rId175"/>
    <p:sldId id="744" r:id="rId176"/>
    <p:sldId id="524" r:id="rId177"/>
    <p:sldId id="522" r:id="rId178"/>
    <p:sldId id="789" r:id="rId179"/>
    <p:sldId id="523" r:id="rId180"/>
    <p:sldId id="383" r:id="rId181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3D2D289-5728-4E1B-A8A4-08473EE78024}">
          <p14:sldIdLst>
            <p14:sldId id="256"/>
            <p14:sldId id="630"/>
          </p14:sldIdLst>
        </p14:section>
        <p14:section name="Introduction" id="{5A784368-57B4-4351-A497-BA220C0CDE81}">
          <p14:sldIdLst>
            <p14:sldId id="258"/>
            <p14:sldId id="651"/>
            <p14:sldId id="792"/>
            <p14:sldId id="644"/>
            <p14:sldId id="691"/>
            <p14:sldId id="356"/>
            <p14:sldId id="631"/>
            <p14:sldId id="681"/>
            <p14:sldId id="633"/>
            <p14:sldId id="656"/>
            <p14:sldId id="688"/>
            <p14:sldId id="690"/>
            <p14:sldId id="755"/>
            <p14:sldId id="683"/>
            <p14:sldId id="403"/>
            <p14:sldId id="687"/>
          </p14:sldIdLst>
        </p14:section>
        <p14:section name="Resources" id="{0FDFBA23-3CF0-4510-A204-DC47955666D5}">
          <p14:sldIdLst>
            <p14:sldId id="260"/>
            <p14:sldId id="404"/>
            <p14:sldId id="786"/>
            <p14:sldId id="787"/>
            <p14:sldId id="560"/>
            <p14:sldId id="716"/>
            <p14:sldId id="447"/>
            <p14:sldId id="640"/>
            <p14:sldId id="554"/>
            <p14:sldId id="724"/>
            <p14:sldId id="717"/>
            <p14:sldId id="735"/>
            <p14:sldId id="771"/>
            <p14:sldId id="772"/>
            <p14:sldId id="791"/>
            <p14:sldId id="558"/>
            <p14:sldId id="557"/>
            <p14:sldId id="559"/>
            <p14:sldId id="561"/>
            <p14:sldId id="270"/>
            <p14:sldId id="722"/>
            <p14:sldId id="752"/>
            <p14:sldId id="264"/>
            <p14:sldId id="753"/>
            <p14:sldId id="458"/>
            <p14:sldId id="703"/>
            <p14:sldId id="754"/>
            <p14:sldId id="704"/>
            <p14:sldId id="705"/>
            <p14:sldId id="710"/>
            <p14:sldId id="711"/>
            <p14:sldId id="459"/>
            <p14:sldId id="562"/>
            <p14:sldId id="673"/>
            <p14:sldId id="668"/>
            <p14:sldId id="674"/>
            <p14:sldId id="669"/>
            <p14:sldId id="670"/>
            <p14:sldId id="671"/>
            <p14:sldId id="672"/>
            <p14:sldId id="675"/>
            <p14:sldId id="676"/>
            <p14:sldId id="677"/>
            <p14:sldId id="678"/>
            <p14:sldId id="679"/>
          </p14:sldIdLst>
        </p14:section>
        <p14:section name="REST service interface" id="{73234B1E-292A-458B-96BD-D1646C2E2B3C}">
          <p14:sldIdLst>
            <p14:sldId id="281"/>
            <p14:sldId id="572"/>
            <p14:sldId id="282"/>
            <p14:sldId id="613"/>
            <p14:sldId id="614"/>
            <p14:sldId id="284"/>
            <p14:sldId id="571"/>
            <p14:sldId id="643"/>
            <p14:sldId id="617"/>
            <p14:sldId id="419"/>
            <p14:sldId id="286"/>
            <p14:sldId id="573"/>
            <p14:sldId id="477"/>
            <p14:sldId id="295"/>
            <p14:sldId id="292"/>
            <p14:sldId id="393"/>
            <p14:sldId id="394"/>
            <p14:sldId id="736"/>
            <p14:sldId id="290"/>
            <p14:sldId id="310"/>
            <p14:sldId id="311"/>
            <p14:sldId id="685"/>
            <p14:sldId id="747"/>
            <p14:sldId id="761"/>
            <p14:sldId id="762"/>
            <p14:sldId id="475"/>
          </p14:sldIdLst>
        </p14:section>
        <p14:section name="Resources in code" id="{3B0274F8-1B4B-404D-9FAC-7DEBE0C9CD6E}">
          <p14:sldIdLst>
            <p14:sldId id="373"/>
            <p14:sldId id="414"/>
            <p14:sldId id="469"/>
            <p14:sldId id="569"/>
            <p14:sldId id="570"/>
            <p14:sldId id="582"/>
            <p14:sldId id="583"/>
          </p14:sldIdLst>
        </p14:section>
        <p14:section name="Bundles" id="{BDF5F326-FB21-40FB-83A8-5F5817EC5555}">
          <p14:sldIdLst>
            <p14:sldId id="422"/>
            <p14:sldId id="428"/>
            <p14:sldId id="635"/>
            <p14:sldId id="586"/>
            <p14:sldId id="652"/>
            <p14:sldId id="486"/>
          </p14:sldIdLst>
        </p14:section>
        <p14:section name="Search Functionality" id="{B49AE08E-496F-4FEC-ABFF-CB4F1959192D}">
          <p14:sldIdLst>
            <p14:sldId id="357"/>
            <p14:sldId id="589"/>
            <p14:sldId id="781"/>
            <p14:sldId id="590"/>
            <p14:sldId id="493"/>
            <p14:sldId id="782"/>
            <p14:sldId id="783"/>
            <p14:sldId id="784"/>
            <p14:sldId id="495"/>
            <p14:sldId id="397"/>
            <p14:sldId id="591"/>
            <p14:sldId id="542"/>
            <p14:sldId id="773"/>
            <p14:sldId id="774"/>
            <p14:sldId id="775"/>
            <p14:sldId id="776"/>
            <p14:sldId id="777"/>
            <p14:sldId id="778"/>
            <p14:sldId id="779"/>
            <p14:sldId id="780"/>
            <p14:sldId id="785"/>
          </p14:sldIdLst>
        </p14:section>
        <p14:section name="Beyond REST" id="{0E008031-7EC2-7540-A36F-8B185B2C55F1}">
          <p14:sldIdLst>
            <p14:sldId id="302"/>
            <p14:sldId id="593"/>
            <p14:sldId id="601"/>
            <p14:sldId id="759"/>
            <p14:sldId id="638"/>
            <p14:sldId id="600"/>
            <p14:sldId id="648"/>
            <p14:sldId id="596"/>
            <p14:sldId id="598"/>
            <p14:sldId id="765"/>
            <p14:sldId id="602"/>
            <p14:sldId id="760"/>
            <p14:sldId id="639"/>
            <p14:sldId id="532"/>
            <p14:sldId id="599"/>
            <p14:sldId id="307"/>
            <p14:sldId id="748"/>
            <p14:sldId id="604"/>
            <p14:sldId id="766"/>
            <p14:sldId id="793"/>
            <p14:sldId id="794"/>
            <p14:sldId id="795"/>
            <p14:sldId id="796"/>
          </p14:sldIdLst>
        </p14:section>
        <p14:section name="Profiles and validation" id="{6D6EEBC9-33D2-413B-858C-3B4C67EF6125}">
          <p14:sldIdLst>
            <p14:sldId id="618"/>
            <p14:sldId id="697"/>
            <p14:sldId id="698"/>
            <p14:sldId id="699"/>
            <p14:sldId id="737"/>
            <p14:sldId id="739"/>
            <p14:sldId id="740"/>
            <p14:sldId id="700"/>
            <p14:sldId id="729"/>
            <p14:sldId id="757"/>
            <p14:sldId id="702"/>
            <p14:sldId id="750"/>
            <p14:sldId id="712"/>
            <p14:sldId id="713"/>
            <p14:sldId id="714"/>
            <p14:sldId id="628"/>
            <p14:sldId id="649"/>
            <p14:sldId id="720"/>
          </p14:sldIdLst>
        </p14:section>
        <p14:section name="Moving beyond FHIR" id="{5FE08ADF-576F-3947-B063-213F2FF2CA30}">
          <p14:sldIdLst>
            <p14:sldId id="746"/>
            <p14:sldId id="788"/>
            <p14:sldId id="721"/>
            <p14:sldId id="745"/>
          </p14:sldIdLst>
        </p14:section>
        <p14:section name="Building a server" id="{7DEBD1BB-B2B9-4920-9486-022A914702CB}">
          <p14:sldIdLst>
            <p14:sldId id="742"/>
            <p14:sldId id="797"/>
            <p14:sldId id="743"/>
            <p14:sldId id="798"/>
            <p14:sldId id="694"/>
            <p14:sldId id="769"/>
            <p14:sldId id="744"/>
            <p14:sldId id="524"/>
            <p14:sldId id="522"/>
            <p14:sldId id="789"/>
            <p14:sldId id="523"/>
            <p14:sldId id="38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CC"/>
    <a:srgbClr val="FFFF99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863" autoAdjust="0"/>
    <p:restoredTop sz="90313" autoAdjust="0"/>
  </p:normalViewPr>
  <p:slideViewPr>
    <p:cSldViewPr>
      <p:cViewPr>
        <p:scale>
          <a:sx n="90" d="100"/>
          <a:sy n="90" d="100"/>
        </p:scale>
        <p:origin x="1472" y="50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8" y="54104"/>
    </p:cViewPr>
  </p:outlineViewPr>
  <p:notesTextViewPr>
    <p:cViewPr>
      <p:scale>
        <a:sx n="100" d="100"/>
        <a:sy n="100" d="100"/>
      </p:scale>
      <p:origin x="0" y="-1432"/>
    </p:cViewPr>
  </p:notesTextViewPr>
  <p:sorterViewPr>
    <p:cViewPr>
      <p:scale>
        <a:sx n="93" d="100"/>
        <a:sy n="93" d="100"/>
      </p:scale>
      <p:origin x="0" y="4452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42" Type="http://schemas.openxmlformats.org/officeDocument/2006/relationships/slide" Target="slides/slide141.xml"/><Relationship Id="rId143" Type="http://schemas.openxmlformats.org/officeDocument/2006/relationships/slide" Target="slides/slide142.xml"/><Relationship Id="rId144" Type="http://schemas.openxmlformats.org/officeDocument/2006/relationships/slide" Target="slides/slide143.xml"/><Relationship Id="rId145" Type="http://schemas.openxmlformats.org/officeDocument/2006/relationships/slide" Target="slides/slide144.xml"/><Relationship Id="rId146" Type="http://schemas.openxmlformats.org/officeDocument/2006/relationships/slide" Target="slides/slide145.xml"/><Relationship Id="rId147" Type="http://schemas.openxmlformats.org/officeDocument/2006/relationships/slide" Target="slides/slide146.xml"/><Relationship Id="rId148" Type="http://schemas.openxmlformats.org/officeDocument/2006/relationships/slide" Target="slides/slide147.xml"/><Relationship Id="rId149" Type="http://schemas.openxmlformats.org/officeDocument/2006/relationships/slide" Target="slides/slide148.xml"/><Relationship Id="rId180" Type="http://schemas.openxmlformats.org/officeDocument/2006/relationships/slide" Target="slides/slide179.xml"/><Relationship Id="rId181" Type="http://schemas.openxmlformats.org/officeDocument/2006/relationships/slide" Target="slides/slide180.xml"/><Relationship Id="rId182" Type="http://schemas.openxmlformats.org/officeDocument/2006/relationships/notesMaster" Target="notesMasters/notesMaster1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83" Type="http://schemas.openxmlformats.org/officeDocument/2006/relationships/presProps" Target="presProps.xml"/><Relationship Id="rId184" Type="http://schemas.openxmlformats.org/officeDocument/2006/relationships/viewProps" Target="viewProps.xml"/><Relationship Id="rId185" Type="http://schemas.openxmlformats.org/officeDocument/2006/relationships/theme" Target="theme/theme1.xml"/><Relationship Id="rId186" Type="http://schemas.openxmlformats.org/officeDocument/2006/relationships/tableStyles" Target="tableStyles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150" Type="http://schemas.openxmlformats.org/officeDocument/2006/relationships/slide" Target="slides/slide149.xml"/><Relationship Id="rId151" Type="http://schemas.openxmlformats.org/officeDocument/2006/relationships/slide" Target="slides/slide150.xml"/><Relationship Id="rId152" Type="http://schemas.openxmlformats.org/officeDocument/2006/relationships/slide" Target="slides/slide15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53" Type="http://schemas.openxmlformats.org/officeDocument/2006/relationships/slide" Target="slides/slide152.xml"/><Relationship Id="rId154" Type="http://schemas.openxmlformats.org/officeDocument/2006/relationships/slide" Target="slides/slide153.xml"/><Relationship Id="rId155" Type="http://schemas.openxmlformats.org/officeDocument/2006/relationships/slide" Target="slides/slide154.xml"/><Relationship Id="rId156" Type="http://schemas.openxmlformats.org/officeDocument/2006/relationships/slide" Target="slides/slide155.xml"/><Relationship Id="rId157" Type="http://schemas.openxmlformats.org/officeDocument/2006/relationships/slide" Target="slides/slide156.xml"/><Relationship Id="rId158" Type="http://schemas.openxmlformats.org/officeDocument/2006/relationships/slide" Target="slides/slide157.xml"/><Relationship Id="rId159" Type="http://schemas.openxmlformats.org/officeDocument/2006/relationships/slide" Target="slides/slide15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160" Type="http://schemas.openxmlformats.org/officeDocument/2006/relationships/slide" Target="slides/slide159.xml"/><Relationship Id="rId161" Type="http://schemas.openxmlformats.org/officeDocument/2006/relationships/slide" Target="slides/slide160.xml"/><Relationship Id="rId162" Type="http://schemas.openxmlformats.org/officeDocument/2006/relationships/slide" Target="slides/slide16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63" Type="http://schemas.openxmlformats.org/officeDocument/2006/relationships/slide" Target="slides/slide162.xml"/><Relationship Id="rId164" Type="http://schemas.openxmlformats.org/officeDocument/2006/relationships/slide" Target="slides/slide163.xml"/><Relationship Id="rId165" Type="http://schemas.openxmlformats.org/officeDocument/2006/relationships/slide" Target="slides/slide164.xml"/><Relationship Id="rId166" Type="http://schemas.openxmlformats.org/officeDocument/2006/relationships/slide" Target="slides/slide165.xml"/><Relationship Id="rId167" Type="http://schemas.openxmlformats.org/officeDocument/2006/relationships/slide" Target="slides/slide166.xml"/><Relationship Id="rId168" Type="http://schemas.openxmlformats.org/officeDocument/2006/relationships/slide" Target="slides/slide167.xml"/><Relationship Id="rId169" Type="http://schemas.openxmlformats.org/officeDocument/2006/relationships/slide" Target="slides/slide16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170" Type="http://schemas.openxmlformats.org/officeDocument/2006/relationships/slide" Target="slides/slide169.xml"/><Relationship Id="rId171" Type="http://schemas.openxmlformats.org/officeDocument/2006/relationships/slide" Target="slides/slide170.xml"/><Relationship Id="rId172" Type="http://schemas.openxmlformats.org/officeDocument/2006/relationships/slide" Target="slides/slide171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173" Type="http://schemas.openxmlformats.org/officeDocument/2006/relationships/slide" Target="slides/slide172.xml"/><Relationship Id="rId174" Type="http://schemas.openxmlformats.org/officeDocument/2006/relationships/slide" Target="slides/slide173.xml"/><Relationship Id="rId175" Type="http://schemas.openxmlformats.org/officeDocument/2006/relationships/slide" Target="slides/slide174.xml"/><Relationship Id="rId176" Type="http://schemas.openxmlformats.org/officeDocument/2006/relationships/slide" Target="slides/slide175.xml"/><Relationship Id="rId177" Type="http://schemas.openxmlformats.org/officeDocument/2006/relationships/slide" Target="slides/slide176.xml"/><Relationship Id="rId178" Type="http://schemas.openxmlformats.org/officeDocument/2006/relationships/slide" Target="slides/slide177.xml"/><Relationship Id="rId179" Type="http://schemas.openxmlformats.org/officeDocument/2006/relationships/slide" Target="slides/slide17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E4F9D75-D5D8-4314-ACBD-27833A7F9B37}" type="doc">
      <dgm:prSet loTypeId="urn:microsoft.com/office/officeart/2005/8/layout/matrix3" loCatId="matrix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en-CA"/>
        </a:p>
      </dgm:t>
    </dgm:pt>
    <dgm:pt modelId="{D1EB14A3-E50B-4C6B-8B85-FC2F1AA58ED5}">
      <dgm:prSet phldrT="[Text]"/>
      <dgm:spPr/>
      <dgm:t>
        <a:bodyPr/>
        <a:lstStyle/>
        <a:p>
          <a:r>
            <a:rPr lang="en-US" b="1" dirty="0" smtClean="0">
              <a:solidFill>
                <a:schemeClr val="tx1"/>
              </a:solidFill>
            </a:rPr>
            <a:t>REST</a:t>
          </a:r>
          <a:endParaRPr lang="en-CA" b="1" dirty="0">
            <a:solidFill>
              <a:schemeClr val="tx1"/>
            </a:solidFill>
          </a:endParaRPr>
        </a:p>
      </dgm:t>
    </dgm:pt>
    <dgm:pt modelId="{FDE3662D-EA8F-4B9A-8DA5-E4008DC5088C}" type="parTrans" cxnId="{C9EEAB38-2F48-4E10-A546-FCDECE73A0B0}">
      <dgm:prSet/>
      <dgm:spPr/>
      <dgm:t>
        <a:bodyPr/>
        <a:lstStyle/>
        <a:p>
          <a:endParaRPr lang="en-CA"/>
        </a:p>
      </dgm:t>
    </dgm:pt>
    <dgm:pt modelId="{0BB29068-5E85-4EE8-91E1-2024FD512D06}" type="sibTrans" cxnId="{C9EEAB38-2F48-4E10-A546-FCDECE73A0B0}">
      <dgm:prSet/>
      <dgm:spPr/>
      <dgm:t>
        <a:bodyPr/>
        <a:lstStyle/>
        <a:p>
          <a:endParaRPr lang="en-CA"/>
        </a:p>
      </dgm:t>
    </dgm:pt>
    <dgm:pt modelId="{B5E039F1-BBD9-49CA-AED0-167893AD4C2D}">
      <dgm:prSet phldrT="[Text]"/>
      <dgm:spPr>
        <a:solidFill>
          <a:schemeClr val="accent2"/>
        </a:solidFill>
      </dgm:spPr>
      <dgm:t>
        <a:bodyPr/>
        <a:lstStyle/>
        <a:p>
          <a:r>
            <a:rPr lang="en-US" b="1" dirty="0" smtClean="0">
              <a:solidFill>
                <a:schemeClr val="tx1"/>
              </a:solidFill>
            </a:rPr>
            <a:t>Documents</a:t>
          </a:r>
          <a:endParaRPr lang="en-CA" b="1" dirty="0">
            <a:solidFill>
              <a:schemeClr val="tx1"/>
            </a:solidFill>
          </a:endParaRPr>
        </a:p>
      </dgm:t>
    </dgm:pt>
    <dgm:pt modelId="{AD5A7BF3-3CE0-454D-9BF9-F3FC11CF370C}" type="parTrans" cxnId="{4EBEE181-FD8C-45AF-80D6-5C9330225095}">
      <dgm:prSet/>
      <dgm:spPr/>
      <dgm:t>
        <a:bodyPr/>
        <a:lstStyle/>
        <a:p>
          <a:endParaRPr lang="en-CA"/>
        </a:p>
      </dgm:t>
    </dgm:pt>
    <dgm:pt modelId="{F3471573-29BE-4F11-926F-9AE633D722FD}" type="sibTrans" cxnId="{4EBEE181-FD8C-45AF-80D6-5C9330225095}">
      <dgm:prSet/>
      <dgm:spPr/>
      <dgm:t>
        <a:bodyPr/>
        <a:lstStyle/>
        <a:p>
          <a:endParaRPr lang="en-CA"/>
        </a:p>
      </dgm:t>
    </dgm:pt>
    <dgm:pt modelId="{1439D559-D189-4FF1-A4FB-F22A15A268D1}">
      <dgm:prSet phldrT="[Text]"/>
      <dgm:spPr>
        <a:solidFill>
          <a:schemeClr val="accent5"/>
        </a:solidFill>
      </dgm:spPr>
      <dgm:t>
        <a:bodyPr/>
        <a:lstStyle/>
        <a:p>
          <a:r>
            <a:rPr lang="en-US" b="1" dirty="0" smtClean="0">
              <a:solidFill>
                <a:schemeClr val="tx1"/>
              </a:solidFill>
            </a:rPr>
            <a:t>Messages</a:t>
          </a:r>
          <a:endParaRPr lang="en-CA" b="1" dirty="0">
            <a:solidFill>
              <a:schemeClr val="tx1"/>
            </a:solidFill>
          </a:endParaRPr>
        </a:p>
      </dgm:t>
    </dgm:pt>
    <dgm:pt modelId="{5EE2399A-E4F7-46C2-AFD0-FCD2735CA036}" type="parTrans" cxnId="{4218ADCB-E1A6-4AB0-8A11-401F97C76E7B}">
      <dgm:prSet/>
      <dgm:spPr/>
      <dgm:t>
        <a:bodyPr/>
        <a:lstStyle/>
        <a:p>
          <a:endParaRPr lang="en-CA"/>
        </a:p>
      </dgm:t>
    </dgm:pt>
    <dgm:pt modelId="{7B39829F-0B46-49C4-AB74-4092A4A67217}" type="sibTrans" cxnId="{4218ADCB-E1A6-4AB0-8A11-401F97C76E7B}">
      <dgm:prSet/>
      <dgm:spPr/>
      <dgm:t>
        <a:bodyPr/>
        <a:lstStyle/>
        <a:p>
          <a:endParaRPr lang="en-CA"/>
        </a:p>
      </dgm:t>
    </dgm:pt>
    <dgm:pt modelId="{95D9FA2A-C5BC-4752-8E72-6799C0FBC1C6}">
      <dgm:prSet phldrT="[Text]"/>
      <dgm:spPr>
        <a:solidFill>
          <a:schemeClr val="bg2"/>
        </a:solidFill>
        <a:ln>
          <a:solidFill>
            <a:schemeClr val="accent4">
              <a:lumMod val="50000"/>
              <a:lumOff val="50000"/>
            </a:schemeClr>
          </a:solidFill>
        </a:ln>
      </dgm:spPr>
      <dgm:t>
        <a:bodyPr/>
        <a:lstStyle/>
        <a:p>
          <a:r>
            <a:rPr lang="en-US" b="1" dirty="0" smtClean="0">
              <a:solidFill>
                <a:schemeClr val="tx1"/>
              </a:solidFill>
            </a:rPr>
            <a:t>Operations Services</a:t>
          </a:r>
          <a:endParaRPr lang="en-CA" b="1" dirty="0">
            <a:solidFill>
              <a:schemeClr val="tx1"/>
            </a:solidFill>
          </a:endParaRPr>
        </a:p>
      </dgm:t>
    </dgm:pt>
    <dgm:pt modelId="{49F28D2E-2126-4D04-9687-6426AB810F19}" type="parTrans" cxnId="{35A55FD1-3029-4FBF-BF95-422C96E319DA}">
      <dgm:prSet/>
      <dgm:spPr/>
      <dgm:t>
        <a:bodyPr/>
        <a:lstStyle/>
        <a:p>
          <a:endParaRPr lang="en-CA"/>
        </a:p>
      </dgm:t>
    </dgm:pt>
    <dgm:pt modelId="{2BCF00D6-D0C3-4AE9-8B23-962700DA1C8B}" type="sibTrans" cxnId="{35A55FD1-3029-4FBF-BF95-422C96E319DA}">
      <dgm:prSet/>
      <dgm:spPr/>
      <dgm:t>
        <a:bodyPr/>
        <a:lstStyle/>
        <a:p>
          <a:endParaRPr lang="en-CA"/>
        </a:p>
      </dgm:t>
    </dgm:pt>
    <dgm:pt modelId="{0F528374-3DE1-4486-B71C-82DC73192314}" type="pres">
      <dgm:prSet presAssocID="{3E4F9D75-D5D8-4314-ACBD-27833A7F9B37}" presName="matrix" presStyleCnt="0">
        <dgm:presLayoutVars>
          <dgm:chMax val="1"/>
          <dgm:dir/>
          <dgm:resizeHandles val="exact"/>
        </dgm:presLayoutVars>
      </dgm:prSet>
      <dgm:spPr/>
      <dgm:t>
        <a:bodyPr/>
        <a:lstStyle/>
        <a:p>
          <a:endParaRPr lang="en-CA"/>
        </a:p>
      </dgm:t>
    </dgm:pt>
    <dgm:pt modelId="{7476B03F-5A87-4E08-A32E-D8B9821AFAB6}" type="pres">
      <dgm:prSet presAssocID="{3E4F9D75-D5D8-4314-ACBD-27833A7F9B37}" presName="diamond" presStyleLbl="bgShp" presStyleIdx="0" presStyleCnt="1"/>
      <dgm:spPr/>
    </dgm:pt>
    <dgm:pt modelId="{ECAE1A64-3C26-4CD0-8055-16154FF0361B}" type="pres">
      <dgm:prSet presAssocID="{3E4F9D75-D5D8-4314-ACBD-27833A7F9B37}" presName="quad1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AA9D5778-9E54-41DB-BF3A-44486A11C644}" type="pres">
      <dgm:prSet presAssocID="{3E4F9D75-D5D8-4314-ACBD-27833A7F9B37}" presName="quad2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B6C28692-8BAE-4E06-A3BE-9AAFCCA84D47}" type="pres">
      <dgm:prSet presAssocID="{3E4F9D75-D5D8-4314-ACBD-27833A7F9B37}" presName="quad3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C9DED484-765B-4B50-9650-386C82457535}" type="pres">
      <dgm:prSet presAssocID="{3E4F9D75-D5D8-4314-ACBD-27833A7F9B37}" presName="quad4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CA"/>
        </a:p>
      </dgm:t>
    </dgm:pt>
  </dgm:ptLst>
  <dgm:cxnLst>
    <dgm:cxn modelId="{C9EEAB38-2F48-4E10-A546-FCDECE73A0B0}" srcId="{3E4F9D75-D5D8-4314-ACBD-27833A7F9B37}" destId="{D1EB14A3-E50B-4C6B-8B85-FC2F1AA58ED5}" srcOrd="0" destOrd="0" parTransId="{FDE3662D-EA8F-4B9A-8DA5-E4008DC5088C}" sibTransId="{0BB29068-5E85-4EE8-91E1-2024FD512D06}"/>
    <dgm:cxn modelId="{4EBEE181-FD8C-45AF-80D6-5C9330225095}" srcId="{3E4F9D75-D5D8-4314-ACBD-27833A7F9B37}" destId="{B5E039F1-BBD9-49CA-AED0-167893AD4C2D}" srcOrd="1" destOrd="0" parTransId="{AD5A7BF3-3CE0-454D-9BF9-F3FC11CF370C}" sibTransId="{F3471573-29BE-4F11-926F-9AE633D722FD}"/>
    <dgm:cxn modelId="{4218ADCB-E1A6-4AB0-8A11-401F97C76E7B}" srcId="{3E4F9D75-D5D8-4314-ACBD-27833A7F9B37}" destId="{1439D559-D189-4FF1-A4FB-F22A15A268D1}" srcOrd="2" destOrd="0" parTransId="{5EE2399A-E4F7-46C2-AFD0-FCD2735CA036}" sibTransId="{7B39829F-0B46-49C4-AB74-4092A4A67217}"/>
    <dgm:cxn modelId="{35A55FD1-3029-4FBF-BF95-422C96E319DA}" srcId="{3E4F9D75-D5D8-4314-ACBD-27833A7F9B37}" destId="{95D9FA2A-C5BC-4752-8E72-6799C0FBC1C6}" srcOrd="3" destOrd="0" parTransId="{49F28D2E-2126-4D04-9687-6426AB810F19}" sibTransId="{2BCF00D6-D0C3-4AE9-8B23-962700DA1C8B}"/>
    <dgm:cxn modelId="{46EF14E3-970A-8549-A132-98FB6122AB39}" type="presOf" srcId="{95D9FA2A-C5BC-4752-8E72-6799C0FBC1C6}" destId="{C9DED484-765B-4B50-9650-386C82457535}" srcOrd="0" destOrd="0" presId="urn:microsoft.com/office/officeart/2005/8/layout/matrix3"/>
    <dgm:cxn modelId="{E57393E9-8B7C-AF48-8197-4757AFF31CF2}" type="presOf" srcId="{B5E039F1-BBD9-49CA-AED0-167893AD4C2D}" destId="{AA9D5778-9E54-41DB-BF3A-44486A11C644}" srcOrd="0" destOrd="0" presId="urn:microsoft.com/office/officeart/2005/8/layout/matrix3"/>
    <dgm:cxn modelId="{884882BB-D632-0A42-BE20-80251F98C167}" type="presOf" srcId="{D1EB14A3-E50B-4C6B-8B85-FC2F1AA58ED5}" destId="{ECAE1A64-3C26-4CD0-8055-16154FF0361B}" srcOrd="0" destOrd="0" presId="urn:microsoft.com/office/officeart/2005/8/layout/matrix3"/>
    <dgm:cxn modelId="{2CF54768-E975-264F-AAC1-793324B59E92}" type="presOf" srcId="{1439D559-D189-4FF1-A4FB-F22A15A268D1}" destId="{B6C28692-8BAE-4E06-A3BE-9AAFCCA84D47}" srcOrd="0" destOrd="0" presId="urn:microsoft.com/office/officeart/2005/8/layout/matrix3"/>
    <dgm:cxn modelId="{7F41E92C-6808-B94E-97BA-BC39305D1EF5}" type="presOf" srcId="{3E4F9D75-D5D8-4314-ACBD-27833A7F9B37}" destId="{0F528374-3DE1-4486-B71C-82DC73192314}" srcOrd="0" destOrd="0" presId="urn:microsoft.com/office/officeart/2005/8/layout/matrix3"/>
    <dgm:cxn modelId="{52403ABB-90FF-A940-8260-35B16EF8B2F2}" type="presParOf" srcId="{0F528374-3DE1-4486-B71C-82DC73192314}" destId="{7476B03F-5A87-4E08-A32E-D8B9821AFAB6}" srcOrd="0" destOrd="0" presId="urn:microsoft.com/office/officeart/2005/8/layout/matrix3"/>
    <dgm:cxn modelId="{DA2FD293-2673-D94D-B024-F6FD6C9984EF}" type="presParOf" srcId="{0F528374-3DE1-4486-B71C-82DC73192314}" destId="{ECAE1A64-3C26-4CD0-8055-16154FF0361B}" srcOrd="1" destOrd="0" presId="urn:microsoft.com/office/officeart/2005/8/layout/matrix3"/>
    <dgm:cxn modelId="{67FC1265-20F1-8344-A420-F170BBBEF7A5}" type="presParOf" srcId="{0F528374-3DE1-4486-B71C-82DC73192314}" destId="{AA9D5778-9E54-41DB-BF3A-44486A11C644}" srcOrd="2" destOrd="0" presId="urn:microsoft.com/office/officeart/2005/8/layout/matrix3"/>
    <dgm:cxn modelId="{E33F9A63-F68F-CC43-B80D-A0F262B2FDCF}" type="presParOf" srcId="{0F528374-3DE1-4486-B71C-82DC73192314}" destId="{B6C28692-8BAE-4E06-A3BE-9AAFCCA84D47}" srcOrd="3" destOrd="0" presId="urn:microsoft.com/office/officeart/2005/8/layout/matrix3"/>
    <dgm:cxn modelId="{47DDF792-A9D0-1541-9DF4-C4166DA872A9}" type="presParOf" srcId="{0F528374-3DE1-4486-B71C-82DC73192314}" destId="{C9DED484-765B-4B50-9650-386C82457535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E4F9D75-D5D8-4314-ACBD-27833A7F9B37}" type="doc">
      <dgm:prSet loTypeId="urn:microsoft.com/office/officeart/2005/8/layout/matrix3" loCatId="matrix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en-CA"/>
        </a:p>
      </dgm:t>
    </dgm:pt>
    <dgm:pt modelId="{D1EB14A3-E50B-4C6B-8B85-FC2F1AA58ED5}">
      <dgm:prSet phldrT="[Text]">
        <dgm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b="1" dirty="0" smtClean="0">
              <a:solidFill>
                <a:schemeClr val="tx1"/>
              </a:solidFill>
            </a:rPr>
            <a:t>REST</a:t>
          </a:r>
          <a:endParaRPr lang="en-CA" b="1" dirty="0">
            <a:solidFill>
              <a:schemeClr val="tx1"/>
            </a:solidFill>
          </a:endParaRPr>
        </a:p>
      </dgm:t>
    </dgm:pt>
    <dgm:pt modelId="{FDE3662D-EA8F-4B9A-8DA5-E4008DC5088C}" type="parTrans" cxnId="{C9EEAB38-2F48-4E10-A546-FCDECE73A0B0}">
      <dgm:prSet/>
      <dgm:spPr/>
      <dgm:t>
        <a:bodyPr/>
        <a:lstStyle/>
        <a:p>
          <a:endParaRPr lang="en-CA"/>
        </a:p>
      </dgm:t>
    </dgm:pt>
    <dgm:pt modelId="{0BB29068-5E85-4EE8-91E1-2024FD512D06}" type="sibTrans" cxnId="{C9EEAB38-2F48-4E10-A546-FCDECE73A0B0}">
      <dgm:prSet/>
      <dgm:spPr/>
      <dgm:t>
        <a:bodyPr/>
        <a:lstStyle/>
        <a:p>
          <a:endParaRPr lang="en-CA"/>
        </a:p>
      </dgm:t>
    </dgm:pt>
    <dgm:pt modelId="{B5E039F1-BBD9-49CA-AED0-167893AD4C2D}">
      <dgm:prSet phldrT="[Text]">
        <dgm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b="1" dirty="0" smtClean="0">
              <a:solidFill>
                <a:schemeClr val="tx1"/>
              </a:solidFill>
            </a:rPr>
            <a:t>Documents</a:t>
          </a:r>
          <a:endParaRPr lang="en-CA" b="1" dirty="0">
            <a:solidFill>
              <a:schemeClr val="tx1"/>
            </a:solidFill>
          </a:endParaRPr>
        </a:p>
      </dgm:t>
    </dgm:pt>
    <dgm:pt modelId="{AD5A7BF3-3CE0-454D-9BF9-F3FC11CF370C}" type="parTrans" cxnId="{4EBEE181-FD8C-45AF-80D6-5C9330225095}">
      <dgm:prSet/>
      <dgm:spPr/>
      <dgm:t>
        <a:bodyPr/>
        <a:lstStyle/>
        <a:p>
          <a:endParaRPr lang="en-CA"/>
        </a:p>
      </dgm:t>
    </dgm:pt>
    <dgm:pt modelId="{F3471573-29BE-4F11-926F-9AE633D722FD}" type="sibTrans" cxnId="{4EBEE181-FD8C-45AF-80D6-5C9330225095}">
      <dgm:prSet/>
      <dgm:spPr/>
      <dgm:t>
        <a:bodyPr/>
        <a:lstStyle/>
        <a:p>
          <a:endParaRPr lang="en-CA"/>
        </a:p>
      </dgm:t>
    </dgm:pt>
    <dgm:pt modelId="{1439D559-D189-4FF1-A4FB-F22A15A268D1}">
      <dgm:prSet phldrT="[Text]">
        <dgm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b="1" dirty="0" smtClean="0">
              <a:solidFill>
                <a:schemeClr val="tx1"/>
              </a:solidFill>
            </a:rPr>
            <a:t>Messages</a:t>
          </a:r>
          <a:endParaRPr lang="en-CA" b="1" dirty="0">
            <a:solidFill>
              <a:schemeClr val="tx1"/>
            </a:solidFill>
          </a:endParaRPr>
        </a:p>
      </dgm:t>
    </dgm:pt>
    <dgm:pt modelId="{5EE2399A-E4F7-46C2-AFD0-FCD2735CA036}" type="parTrans" cxnId="{4218ADCB-E1A6-4AB0-8A11-401F97C76E7B}">
      <dgm:prSet/>
      <dgm:spPr/>
      <dgm:t>
        <a:bodyPr/>
        <a:lstStyle/>
        <a:p>
          <a:endParaRPr lang="en-CA"/>
        </a:p>
      </dgm:t>
    </dgm:pt>
    <dgm:pt modelId="{7B39829F-0B46-49C4-AB74-4092A4A67217}" type="sibTrans" cxnId="{4218ADCB-E1A6-4AB0-8A11-401F97C76E7B}">
      <dgm:prSet/>
      <dgm:spPr/>
      <dgm:t>
        <a:bodyPr/>
        <a:lstStyle/>
        <a:p>
          <a:endParaRPr lang="en-CA"/>
        </a:p>
      </dgm:t>
    </dgm:pt>
    <dgm:pt modelId="{95D9FA2A-C5BC-4752-8E72-6799C0FBC1C6}">
      <dgm:prSet phldrT="[Text]">
        <dgm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dgm:style>
      </dgm:prSet>
      <dgm:spPr>
        <a:ln/>
      </dgm:spPr>
      <dgm:t>
        <a:bodyPr/>
        <a:lstStyle/>
        <a:p>
          <a:r>
            <a:rPr lang="en-US" b="1" dirty="0" smtClean="0">
              <a:solidFill>
                <a:schemeClr val="tx1"/>
              </a:solidFill>
            </a:rPr>
            <a:t>Services</a:t>
          </a:r>
          <a:endParaRPr lang="en-CA" b="1" dirty="0">
            <a:solidFill>
              <a:schemeClr val="tx1"/>
            </a:solidFill>
          </a:endParaRPr>
        </a:p>
      </dgm:t>
    </dgm:pt>
    <dgm:pt modelId="{49F28D2E-2126-4D04-9687-6426AB810F19}" type="parTrans" cxnId="{35A55FD1-3029-4FBF-BF95-422C96E319DA}">
      <dgm:prSet/>
      <dgm:spPr/>
      <dgm:t>
        <a:bodyPr/>
        <a:lstStyle/>
        <a:p>
          <a:endParaRPr lang="en-CA"/>
        </a:p>
      </dgm:t>
    </dgm:pt>
    <dgm:pt modelId="{2BCF00D6-D0C3-4AE9-8B23-962700DA1C8B}" type="sibTrans" cxnId="{35A55FD1-3029-4FBF-BF95-422C96E319DA}">
      <dgm:prSet/>
      <dgm:spPr/>
      <dgm:t>
        <a:bodyPr/>
        <a:lstStyle/>
        <a:p>
          <a:endParaRPr lang="en-CA"/>
        </a:p>
      </dgm:t>
    </dgm:pt>
    <dgm:pt modelId="{0F528374-3DE1-4486-B71C-82DC73192314}" type="pres">
      <dgm:prSet presAssocID="{3E4F9D75-D5D8-4314-ACBD-27833A7F9B37}" presName="matrix" presStyleCnt="0">
        <dgm:presLayoutVars>
          <dgm:chMax val="1"/>
          <dgm:dir/>
          <dgm:resizeHandles val="exact"/>
        </dgm:presLayoutVars>
      </dgm:prSet>
      <dgm:spPr/>
      <dgm:t>
        <a:bodyPr/>
        <a:lstStyle/>
        <a:p>
          <a:endParaRPr lang="en-CA"/>
        </a:p>
      </dgm:t>
    </dgm:pt>
    <dgm:pt modelId="{7476B03F-5A87-4E08-A32E-D8B9821AFAB6}" type="pres">
      <dgm:prSet presAssocID="{3E4F9D75-D5D8-4314-ACBD-27833A7F9B37}" presName="diamond" presStyleLbl="bgShp" presStyleIdx="0" presStyleCnt="1"/>
      <dgm:spPr/>
    </dgm:pt>
    <dgm:pt modelId="{ECAE1A64-3C26-4CD0-8055-16154FF0361B}" type="pres">
      <dgm:prSet presAssocID="{3E4F9D75-D5D8-4314-ACBD-27833A7F9B37}" presName="quad1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AA9D5778-9E54-41DB-BF3A-44486A11C644}" type="pres">
      <dgm:prSet presAssocID="{3E4F9D75-D5D8-4314-ACBD-27833A7F9B37}" presName="quad2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B6C28692-8BAE-4E06-A3BE-9AAFCCA84D47}" type="pres">
      <dgm:prSet presAssocID="{3E4F9D75-D5D8-4314-ACBD-27833A7F9B37}" presName="quad3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C9DED484-765B-4B50-9650-386C82457535}" type="pres">
      <dgm:prSet presAssocID="{3E4F9D75-D5D8-4314-ACBD-27833A7F9B37}" presName="quad4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CA"/>
        </a:p>
      </dgm:t>
    </dgm:pt>
  </dgm:ptLst>
  <dgm:cxnLst>
    <dgm:cxn modelId="{F4A94A1A-B467-40CA-9E23-CABA9162145C}" type="presOf" srcId="{B5E039F1-BBD9-49CA-AED0-167893AD4C2D}" destId="{AA9D5778-9E54-41DB-BF3A-44486A11C644}" srcOrd="0" destOrd="0" presId="urn:microsoft.com/office/officeart/2005/8/layout/matrix3"/>
    <dgm:cxn modelId="{3FB4BD04-5628-401C-AF1A-5C3C3A398BFC}" type="presOf" srcId="{95D9FA2A-C5BC-4752-8E72-6799C0FBC1C6}" destId="{C9DED484-765B-4B50-9650-386C82457535}" srcOrd="0" destOrd="0" presId="urn:microsoft.com/office/officeart/2005/8/layout/matrix3"/>
    <dgm:cxn modelId="{C9EEAB38-2F48-4E10-A546-FCDECE73A0B0}" srcId="{3E4F9D75-D5D8-4314-ACBD-27833A7F9B37}" destId="{D1EB14A3-E50B-4C6B-8B85-FC2F1AA58ED5}" srcOrd="0" destOrd="0" parTransId="{FDE3662D-EA8F-4B9A-8DA5-E4008DC5088C}" sibTransId="{0BB29068-5E85-4EE8-91E1-2024FD512D06}"/>
    <dgm:cxn modelId="{4EBEE181-FD8C-45AF-80D6-5C9330225095}" srcId="{3E4F9D75-D5D8-4314-ACBD-27833A7F9B37}" destId="{B5E039F1-BBD9-49CA-AED0-167893AD4C2D}" srcOrd="1" destOrd="0" parTransId="{AD5A7BF3-3CE0-454D-9BF9-F3FC11CF370C}" sibTransId="{F3471573-29BE-4F11-926F-9AE633D722FD}"/>
    <dgm:cxn modelId="{4218ADCB-E1A6-4AB0-8A11-401F97C76E7B}" srcId="{3E4F9D75-D5D8-4314-ACBD-27833A7F9B37}" destId="{1439D559-D189-4FF1-A4FB-F22A15A268D1}" srcOrd="2" destOrd="0" parTransId="{5EE2399A-E4F7-46C2-AFD0-FCD2735CA036}" sibTransId="{7B39829F-0B46-49C4-AB74-4092A4A67217}"/>
    <dgm:cxn modelId="{A49CD688-3FA8-4FEB-A266-824844554398}" type="presOf" srcId="{D1EB14A3-E50B-4C6B-8B85-FC2F1AA58ED5}" destId="{ECAE1A64-3C26-4CD0-8055-16154FF0361B}" srcOrd="0" destOrd="0" presId="urn:microsoft.com/office/officeart/2005/8/layout/matrix3"/>
    <dgm:cxn modelId="{C93E9C26-C80B-44C1-A4B3-A2500EEB5EED}" type="presOf" srcId="{1439D559-D189-4FF1-A4FB-F22A15A268D1}" destId="{B6C28692-8BAE-4E06-A3BE-9AAFCCA84D47}" srcOrd="0" destOrd="0" presId="urn:microsoft.com/office/officeart/2005/8/layout/matrix3"/>
    <dgm:cxn modelId="{35A55FD1-3029-4FBF-BF95-422C96E319DA}" srcId="{3E4F9D75-D5D8-4314-ACBD-27833A7F9B37}" destId="{95D9FA2A-C5BC-4752-8E72-6799C0FBC1C6}" srcOrd="3" destOrd="0" parTransId="{49F28D2E-2126-4D04-9687-6426AB810F19}" sibTransId="{2BCF00D6-D0C3-4AE9-8B23-962700DA1C8B}"/>
    <dgm:cxn modelId="{2DA0A69D-A971-419C-B48E-D1580D999CD6}" type="presOf" srcId="{3E4F9D75-D5D8-4314-ACBD-27833A7F9B37}" destId="{0F528374-3DE1-4486-B71C-82DC73192314}" srcOrd="0" destOrd="0" presId="urn:microsoft.com/office/officeart/2005/8/layout/matrix3"/>
    <dgm:cxn modelId="{EC8E97A0-C76F-449E-AE35-23690890B01D}" type="presParOf" srcId="{0F528374-3DE1-4486-B71C-82DC73192314}" destId="{7476B03F-5A87-4E08-A32E-D8B9821AFAB6}" srcOrd="0" destOrd="0" presId="urn:microsoft.com/office/officeart/2005/8/layout/matrix3"/>
    <dgm:cxn modelId="{EC9A06C7-20A0-4042-942C-DD7ABFB27590}" type="presParOf" srcId="{0F528374-3DE1-4486-B71C-82DC73192314}" destId="{ECAE1A64-3C26-4CD0-8055-16154FF0361B}" srcOrd="1" destOrd="0" presId="urn:microsoft.com/office/officeart/2005/8/layout/matrix3"/>
    <dgm:cxn modelId="{44AECA5B-ED71-41D0-92B9-5C18223FCE59}" type="presParOf" srcId="{0F528374-3DE1-4486-B71C-82DC73192314}" destId="{AA9D5778-9E54-41DB-BF3A-44486A11C644}" srcOrd="2" destOrd="0" presId="urn:microsoft.com/office/officeart/2005/8/layout/matrix3"/>
    <dgm:cxn modelId="{F40D93E5-527B-4D06-867A-E8F626E1B54C}" type="presParOf" srcId="{0F528374-3DE1-4486-B71C-82DC73192314}" destId="{B6C28692-8BAE-4E06-A3BE-9AAFCCA84D47}" srcOrd="3" destOrd="0" presId="urn:microsoft.com/office/officeart/2005/8/layout/matrix3"/>
    <dgm:cxn modelId="{8C48B51C-274A-44DE-A72C-C6261DBE0457}" type="presParOf" srcId="{0F528374-3DE1-4486-B71C-82DC73192314}" destId="{C9DED484-765B-4B50-9650-386C82457535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E4F9D75-D5D8-4314-ACBD-27833A7F9B37}" type="doc">
      <dgm:prSet loTypeId="urn:microsoft.com/office/officeart/2005/8/layout/matrix3" loCatId="matrix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en-CA"/>
        </a:p>
      </dgm:t>
    </dgm:pt>
    <dgm:pt modelId="{D1EB14A3-E50B-4C6B-8B85-FC2F1AA58ED5}">
      <dgm:prSet phldrT="[Text]"/>
      <dgm:spPr/>
      <dgm:t>
        <a:bodyPr/>
        <a:lstStyle/>
        <a:p>
          <a:r>
            <a:rPr lang="en-US" b="1" dirty="0" smtClean="0">
              <a:solidFill>
                <a:schemeClr val="tx1"/>
              </a:solidFill>
            </a:rPr>
            <a:t>REST</a:t>
          </a:r>
          <a:endParaRPr lang="en-CA" b="1" dirty="0">
            <a:solidFill>
              <a:schemeClr val="tx1"/>
            </a:solidFill>
          </a:endParaRPr>
        </a:p>
      </dgm:t>
    </dgm:pt>
    <dgm:pt modelId="{FDE3662D-EA8F-4B9A-8DA5-E4008DC5088C}" type="parTrans" cxnId="{C9EEAB38-2F48-4E10-A546-FCDECE73A0B0}">
      <dgm:prSet/>
      <dgm:spPr/>
      <dgm:t>
        <a:bodyPr/>
        <a:lstStyle/>
        <a:p>
          <a:endParaRPr lang="en-CA"/>
        </a:p>
      </dgm:t>
    </dgm:pt>
    <dgm:pt modelId="{0BB29068-5E85-4EE8-91E1-2024FD512D06}" type="sibTrans" cxnId="{C9EEAB38-2F48-4E10-A546-FCDECE73A0B0}">
      <dgm:prSet/>
      <dgm:spPr/>
      <dgm:t>
        <a:bodyPr/>
        <a:lstStyle/>
        <a:p>
          <a:endParaRPr lang="en-CA"/>
        </a:p>
      </dgm:t>
    </dgm:pt>
    <dgm:pt modelId="{B5E039F1-BBD9-49CA-AED0-167893AD4C2D}">
      <dgm:prSet phldrT="[Text]"/>
      <dgm:spPr>
        <a:solidFill>
          <a:schemeClr val="accent2"/>
        </a:solidFill>
      </dgm:spPr>
      <dgm:t>
        <a:bodyPr/>
        <a:lstStyle/>
        <a:p>
          <a:r>
            <a:rPr lang="en-US" b="1" dirty="0" smtClean="0">
              <a:solidFill>
                <a:schemeClr val="tx1"/>
              </a:solidFill>
            </a:rPr>
            <a:t>Documents</a:t>
          </a:r>
          <a:endParaRPr lang="en-CA" b="1" dirty="0">
            <a:solidFill>
              <a:schemeClr val="tx1"/>
            </a:solidFill>
          </a:endParaRPr>
        </a:p>
      </dgm:t>
    </dgm:pt>
    <dgm:pt modelId="{AD5A7BF3-3CE0-454D-9BF9-F3FC11CF370C}" type="parTrans" cxnId="{4EBEE181-FD8C-45AF-80D6-5C9330225095}">
      <dgm:prSet/>
      <dgm:spPr/>
      <dgm:t>
        <a:bodyPr/>
        <a:lstStyle/>
        <a:p>
          <a:endParaRPr lang="en-CA"/>
        </a:p>
      </dgm:t>
    </dgm:pt>
    <dgm:pt modelId="{F3471573-29BE-4F11-926F-9AE633D722FD}" type="sibTrans" cxnId="{4EBEE181-FD8C-45AF-80D6-5C9330225095}">
      <dgm:prSet/>
      <dgm:spPr/>
      <dgm:t>
        <a:bodyPr/>
        <a:lstStyle/>
        <a:p>
          <a:endParaRPr lang="en-CA"/>
        </a:p>
      </dgm:t>
    </dgm:pt>
    <dgm:pt modelId="{1439D559-D189-4FF1-A4FB-F22A15A268D1}">
      <dgm:prSet phldrT="[Text]"/>
      <dgm:spPr>
        <a:solidFill>
          <a:schemeClr val="accent5"/>
        </a:solidFill>
      </dgm:spPr>
      <dgm:t>
        <a:bodyPr/>
        <a:lstStyle/>
        <a:p>
          <a:r>
            <a:rPr lang="en-US" b="1" dirty="0" smtClean="0">
              <a:solidFill>
                <a:schemeClr val="tx1"/>
              </a:solidFill>
            </a:rPr>
            <a:t>Messages</a:t>
          </a:r>
          <a:endParaRPr lang="en-CA" b="1" dirty="0">
            <a:solidFill>
              <a:schemeClr val="tx1"/>
            </a:solidFill>
          </a:endParaRPr>
        </a:p>
      </dgm:t>
    </dgm:pt>
    <dgm:pt modelId="{5EE2399A-E4F7-46C2-AFD0-FCD2735CA036}" type="parTrans" cxnId="{4218ADCB-E1A6-4AB0-8A11-401F97C76E7B}">
      <dgm:prSet/>
      <dgm:spPr/>
      <dgm:t>
        <a:bodyPr/>
        <a:lstStyle/>
        <a:p>
          <a:endParaRPr lang="en-CA"/>
        </a:p>
      </dgm:t>
    </dgm:pt>
    <dgm:pt modelId="{7B39829F-0B46-49C4-AB74-4092A4A67217}" type="sibTrans" cxnId="{4218ADCB-E1A6-4AB0-8A11-401F97C76E7B}">
      <dgm:prSet/>
      <dgm:spPr/>
      <dgm:t>
        <a:bodyPr/>
        <a:lstStyle/>
        <a:p>
          <a:endParaRPr lang="en-CA"/>
        </a:p>
      </dgm:t>
    </dgm:pt>
    <dgm:pt modelId="{95D9FA2A-C5BC-4752-8E72-6799C0FBC1C6}">
      <dgm:prSet phldrT="[Text]"/>
      <dgm:spPr>
        <a:solidFill>
          <a:schemeClr val="bg2"/>
        </a:solidFill>
        <a:ln>
          <a:solidFill>
            <a:schemeClr val="accent4">
              <a:lumMod val="50000"/>
              <a:lumOff val="50000"/>
            </a:schemeClr>
          </a:solidFill>
        </a:ln>
      </dgm:spPr>
      <dgm:t>
        <a:bodyPr/>
        <a:lstStyle/>
        <a:p>
          <a:r>
            <a:rPr lang="en-US" b="1" dirty="0" smtClean="0">
              <a:solidFill>
                <a:schemeClr val="tx1"/>
              </a:solidFill>
            </a:rPr>
            <a:t>Services</a:t>
          </a:r>
          <a:endParaRPr lang="en-CA" b="1" dirty="0">
            <a:solidFill>
              <a:schemeClr val="tx1"/>
            </a:solidFill>
          </a:endParaRPr>
        </a:p>
      </dgm:t>
    </dgm:pt>
    <dgm:pt modelId="{49F28D2E-2126-4D04-9687-6426AB810F19}" type="parTrans" cxnId="{35A55FD1-3029-4FBF-BF95-422C96E319DA}">
      <dgm:prSet/>
      <dgm:spPr/>
      <dgm:t>
        <a:bodyPr/>
        <a:lstStyle/>
        <a:p>
          <a:endParaRPr lang="en-CA"/>
        </a:p>
      </dgm:t>
    </dgm:pt>
    <dgm:pt modelId="{2BCF00D6-D0C3-4AE9-8B23-962700DA1C8B}" type="sibTrans" cxnId="{35A55FD1-3029-4FBF-BF95-422C96E319DA}">
      <dgm:prSet/>
      <dgm:spPr/>
      <dgm:t>
        <a:bodyPr/>
        <a:lstStyle/>
        <a:p>
          <a:endParaRPr lang="en-CA"/>
        </a:p>
      </dgm:t>
    </dgm:pt>
    <dgm:pt modelId="{0F528374-3DE1-4486-B71C-82DC73192314}" type="pres">
      <dgm:prSet presAssocID="{3E4F9D75-D5D8-4314-ACBD-27833A7F9B37}" presName="matrix" presStyleCnt="0">
        <dgm:presLayoutVars>
          <dgm:chMax val="1"/>
          <dgm:dir/>
          <dgm:resizeHandles val="exact"/>
        </dgm:presLayoutVars>
      </dgm:prSet>
      <dgm:spPr/>
      <dgm:t>
        <a:bodyPr/>
        <a:lstStyle/>
        <a:p>
          <a:endParaRPr lang="en-CA"/>
        </a:p>
      </dgm:t>
    </dgm:pt>
    <dgm:pt modelId="{7476B03F-5A87-4E08-A32E-D8B9821AFAB6}" type="pres">
      <dgm:prSet presAssocID="{3E4F9D75-D5D8-4314-ACBD-27833A7F9B37}" presName="diamond" presStyleLbl="bgShp" presStyleIdx="0" presStyleCnt="1"/>
      <dgm:spPr/>
    </dgm:pt>
    <dgm:pt modelId="{ECAE1A64-3C26-4CD0-8055-16154FF0361B}" type="pres">
      <dgm:prSet presAssocID="{3E4F9D75-D5D8-4314-ACBD-27833A7F9B37}" presName="quad1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AA9D5778-9E54-41DB-BF3A-44486A11C644}" type="pres">
      <dgm:prSet presAssocID="{3E4F9D75-D5D8-4314-ACBD-27833A7F9B37}" presName="quad2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B6C28692-8BAE-4E06-A3BE-9AAFCCA84D47}" type="pres">
      <dgm:prSet presAssocID="{3E4F9D75-D5D8-4314-ACBD-27833A7F9B37}" presName="quad3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C9DED484-765B-4B50-9650-386C82457535}" type="pres">
      <dgm:prSet presAssocID="{3E4F9D75-D5D8-4314-ACBD-27833A7F9B37}" presName="quad4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CA"/>
        </a:p>
      </dgm:t>
    </dgm:pt>
  </dgm:ptLst>
  <dgm:cxnLst>
    <dgm:cxn modelId="{D38D017A-6CB8-4A57-90AA-8ADB32B057AF}" type="presOf" srcId="{D1EB14A3-E50B-4C6B-8B85-FC2F1AA58ED5}" destId="{ECAE1A64-3C26-4CD0-8055-16154FF0361B}" srcOrd="0" destOrd="0" presId="urn:microsoft.com/office/officeart/2005/8/layout/matrix3"/>
    <dgm:cxn modelId="{D202BC90-6A3E-402E-A3CD-C48B92C8B66F}" type="presOf" srcId="{95D9FA2A-C5BC-4752-8E72-6799C0FBC1C6}" destId="{C9DED484-765B-4B50-9650-386C82457535}" srcOrd="0" destOrd="0" presId="urn:microsoft.com/office/officeart/2005/8/layout/matrix3"/>
    <dgm:cxn modelId="{C9EEAB38-2F48-4E10-A546-FCDECE73A0B0}" srcId="{3E4F9D75-D5D8-4314-ACBD-27833A7F9B37}" destId="{D1EB14A3-E50B-4C6B-8B85-FC2F1AA58ED5}" srcOrd="0" destOrd="0" parTransId="{FDE3662D-EA8F-4B9A-8DA5-E4008DC5088C}" sibTransId="{0BB29068-5E85-4EE8-91E1-2024FD512D06}"/>
    <dgm:cxn modelId="{4EBEE181-FD8C-45AF-80D6-5C9330225095}" srcId="{3E4F9D75-D5D8-4314-ACBD-27833A7F9B37}" destId="{B5E039F1-BBD9-49CA-AED0-167893AD4C2D}" srcOrd="1" destOrd="0" parTransId="{AD5A7BF3-3CE0-454D-9BF9-F3FC11CF370C}" sibTransId="{F3471573-29BE-4F11-926F-9AE633D722FD}"/>
    <dgm:cxn modelId="{FC93D3CF-8BE5-4B90-A1DE-5AE9B3A07321}" type="presOf" srcId="{1439D559-D189-4FF1-A4FB-F22A15A268D1}" destId="{B6C28692-8BAE-4E06-A3BE-9AAFCCA84D47}" srcOrd="0" destOrd="0" presId="urn:microsoft.com/office/officeart/2005/8/layout/matrix3"/>
    <dgm:cxn modelId="{4218ADCB-E1A6-4AB0-8A11-401F97C76E7B}" srcId="{3E4F9D75-D5D8-4314-ACBD-27833A7F9B37}" destId="{1439D559-D189-4FF1-A4FB-F22A15A268D1}" srcOrd="2" destOrd="0" parTransId="{5EE2399A-E4F7-46C2-AFD0-FCD2735CA036}" sibTransId="{7B39829F-0B46-49C4-AB74-4092A4A67217}"/>
    <dgm:cxn modelId="{35A55FD1-3029-4FBF-BF95-422C96E319DA}" srcId="{3E4F9D75-D5D8-4314-ACBD-27833A7F9B37}" destId="{95D9FA2A-C5BC-4752-8E72-6799C0FBC1C6}" srcOrd="3" destOrd="0" parTransId="{49F28D2E-2126-4D04-9687-6426AB810F19}" sibTransId="{2BCF00D6-D0C3-4AE9-8B23-962700DA1C8B}"/>
    <dgm:cxn modelId="{F23A3D60-C6AF-4B83-80E4-2DCE34B47943}" type="presOf" srcId="{B5E039F1-BBD9-49CA-AED0-167893AD4C2D}" destId="{AA9D5778-9E54-41DB-BF3A-44486A11C644}" srcOrd="0" destOrd="0" presId="urn:microsoft.com/office/officeart/2005/8/layout/matrix3"/>
    <dgm:cxn modelId="{3C19796D-28CD-4588-964D-8182AA75934E}" type="presOf" srcId="{3E4F9D75-D5D8-4314-ACBD-27833A7F9B37}" destId="{0F528374-3DE1-4486-B71C-82DC73192314}" srcOrd="0" destOrd="0" presId="urn:microsoft.com/office/officeart/2005/8/layout/matrix3"/>
    <dgm:cxn modelId="{5EC3A896-09C5-4EA9-AC89-654B4A813998}" type="presParOf" srcId="{0F528374-3DE1-4486-B71C-82DC73192314}" destId="{7476B03F-5A87-4E08-A32E-D8B9821AFAB6}" srcOrd="0" destOrd="0" presId="urn:microsoft.com/office/officeart/2005/8/layout/matrix3"/>
    <dgm:cxn modelId="{D7D8C8FE-6D4F-4CEA-8667-4E25BB605CDF}" type="presParOf" srcId="{0F528374-3DE1-4486-B71C-82DC73192314}" destId="{ECAE1A64-3C26-4CD0-8055-16154FF0361B}" srcOrd="1" destOrd="0" presId="urn:microsoft.com/office/officeart/2005/8/layout/matrix3"/>
    <dgm:cxn modelId="{8C92C724-6D8F-4F5F-A6AA-EFF71A76CBF6}" type="presParOf" srcId="{0F528374-3DE1-4486-B71C-82DC73192314}" destId="{AA9D5778-9E54-41DB-BF3A-44486A11C644}" srcOrd="2" destOrd="0" presId="urn:microsoft.com/office/officeart/2005/8/layout/matrix3"/>
    <dgm:cxn modelId="{F80EBF10-AB9D-4B71-906E-AFBAEEF74496}" type="presParOf" srcId="{0F528374-3DE1-4486-B71C-82DC73192314}" destId="{B6C28692-8BAE-4E06-A3BE-9AAFCCA84D47}" srcOrd="3" destOrd="0" presId="urn:microsoft.com/office/officeart/2005/8/layout/matrix3"/>
    <dgm:cxn modelId="{98C4600F-015C-4FEC-9A1E-AAB41684ABCE}" type="presParOf" srcId="{0F528374-3DE1-4486-B71C-82DC73192314}" destId="{C9DED484-765B-4B50-9650-386C82457535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76B03F-5A87-4E08-A32E-D8B9821AFAB6}">
      <dsp:nvSpPr>
        <dsp:cNvPr id="0" name=""/>
        <dsp:cNvSpPr/>
      </dsp:nvSpPr>
      <dsp:spPr>
        <a:xfrm>
          <a:off x="584819" y="0"/>
          <a:ext cx="2527920" cy="2527920"/>
        </a:xfrm>
        <a:prstGeom prst="diamond">
          <a:avLst/>
        </a:prstGeom>
        <a:gradFill rotWithShape="0">
          <a:gsLst>
            <a:gs pos="0">
              <a:schemeClr val="accent1">
                <a:tint val="4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4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4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matte">
          <a:bevelT w="14445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ECAE1A64-3C26-4CD0-8055-16154FF0361B}">
      <dsp:nvSpPr>
        <dsp:cNvPr id="0" name=""/>
        <dsp:cNvSpPr/>
      </dsp:nvSpPr>
      <dsp:spPr>
        <a:xfrm>
          <a:off x="824972" y="240152"/>
          <a:ext cx="985888" cy="985888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b="1" kern="1200" dirty="0" smtClean="0">
              <a:solidFill>
                <a:schemeClr val="tx1"/>
              </a:solidFill>
            </a:rPr>
            <a:t>REST</a:t>
          </a:r>
          <a:endParaRPr lang="en-CA" sz="1100" b="1" kern="1200" dirty="0">
            <a:solidFill>
              <a:schemeClr val="tx1"/>
            </a:solidFill>
          </a:endParaRPr>
        </a:p>
      </dsp:txBody>
      <dsp:txXfrm>
        <a:off x="873099" y="288279"/>
        <a:ext cx="889634" cy="889634"/>
      </dsp:txXfrm>
    </dsp:sp>
    <dsp:sp modelId="{AA9D5778-9E54-41DB-BF3A-44486A11C644}">
      <dsp:nvSpPr>
        <dsp:cNvPr id="0" name=""/>
        <dsp:cNvSpPr/>
      </dsp:nvSpPr>
      <dsp:spPr>
        <a:xfrm>
          <a:off x="1886698" y="240152"/>
          <a:ext cx="985888" cy="985888"/>
        </a:xfrm>
        <a:prstGeom prst="roundRect">
          <a:avLst/>
        </a:prstGeom>
        <a:solidFill>
          <a:schemeClr val="accent2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b="1" kern="1200" dirty="0" smtClean="0">
              <a:solidFill>
                <a:schemeClr val="tx1"/>
              </a:solidFill>
            </a:rPr>
            <a:t>Documents</a:t>
          </a:r>
          <a:endParaRPr lang="en-CA" sz="1100" b="1" kern="1200" dirty="0">
            <a:solidFill>
              <a:schemeClr val="tx1"/>
            </a:solidFill>
          </a:endParaRPr>
        </a:p>
      </dsp:txBody>
      <dsp:txXfrm>
        <a:off x="1934825" y="288279"/>
        <a:ext cx="889634" cy="889634"/>
      </dsp:txXfrm>
    </dsp:sp>
    <dsp:sp modelId="{B6C28692-8BAE-4E06-A3BE-9AAFCCA84D47}">
      <dsp:nvSpPr>
        <dsp:cNvPr id="0" name=""/>
        <dsp:cNvSpPr/>
      </dsp:nvSpPr>
      <dsp:spPr>
        <a:xfrm>
          <a:off x="824972" y="1301878"/>
          <a:ext cx="985888" cy="985888"/>
        </a:xfrm>
        <a:prstGeom prst="roundRect">
          <a:avLst/>
        </a:prstGeom>
        <a:solidFill>
          <a:schemeClr val="accent5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b="1" kern="1200" dirty="0" smtClean="0">
              <a:solidFill>
                <a:schemeClr val="tx1"/>
              </a:solidFill>
            </a:rPr>
            <a:t>Messages</a:t>
          </a:r>
          <a:endParaRPr lang="en-CA" sz="1100" b="1" kern="1200" dirty="0">
            <a:solidFill>
              <a:schemeClr val="tx1"/>
            </a:solidFill>
          </a:endParaRPr>
        </a:p>
      </dsp:txBody>
      <dsp:txXfrm>
        <a:off x="873099" y="1350005"/>
        <a:ext cx="889634" cy="889634"/>
      </dsp:txXfrm>
    </dsp:sp>
    <dsp:sp modelId="{C9DED484-765B-4B50-9650-386C82457535}">
      <dsp:nvSpPr>
        <dsp:cNvPr id="0" name=""/>
        <dsp:cNvSpPr/>
      </dsp:nvSpPr>
      <dsp:spPr>
        <a:xfrm>
          <a:off x="1886698" y="1301878"/>
          <a:ext cx="985888" cy="985888"/>
        </a:xfrm>
        <a:prstGeom prst="roundRect">
          <a:avLst/>
        </a:prstGeom>
        <a:solidFill>
          <a:schemeClr val="bg2"/>
        </a:solidFill>
        <a:ln>
          <a:solidFill>
            <a:schemeClr val="accent4">
              <a:lumMod val="50000"/>
              <a:lumOff val="50000"/>
            </a:schemeClr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b="1" kern="1200" dirty="0" smtClean="0">
              <a:solidFill>
                <a:schemeClr val="tx1"/>
              </a:solidFill>
            </a:rPr>
            <a:t>Operations Services</a:t>
          </a:r>
          <a:endParaRPr lang="en-CA" sz="1100" b="1" kern="1200" dirty="0">
            <a:solidFill>
              <a:schemeClr val="tx1"/>
            </a:solidFill>
          </a:endParaRPr>
        </a:p>
      </dsp:txBody>
      <dsp:txXfrm>
        <a:off x="1934825" y="1350005"/>
        <a:ext cx="889634" cy="88963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76B03F-5A87-4E08-A32E-D8B9821AFAB6}">
      <dsp:nvSpPr>
        <dsp:cNvPr id="0" name=""/>
        <dsp:cNvSpPr/>
      </dsp:nvSpPr>
      <dsp:spPr>
        <a:xfrm>
          <a:off x="380268" y="0"/>
          <a:ext cx="4064000" cy="4064000"/>
        </a:xfrm>
        <a:prstGeom prst="diamond">
          <a:avLst/>
        </a:prstGeom>
        <a:gradFill rotWithShape="0">
          <a:gsLst>
            <a:gs pos="0">
              <a:schemeClr val="accent1">
                <a:tint val="4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4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4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matte">
          <a:bevelT w="14445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ECAE1A64-3C26-4CD0-8055-16154FF0361B}">
      <dsp:nvSpPr>
        <dsp:cNvPr id="0" name=""/>
        <dsp:cNvSpPr/>
      </dsp:nvSpPr>
      <dsp:spPr>
        <a:xfrm>
          <a:off x="766348" y="386080"/>
          <a:ext cx="1584960" cy="1584960"/>
        </a:xfrm>
        <a:prstGeom prst="roundRect">
          <a:avLst/>
        </a:prstGeom>
        <a:gradFill rotWithShape="1">
          <a:gsLst>
            <a:gs pos="0">
              <a:schemeClr val="accent1">
                <a:shade val="51000"/>
                <a:satMod val="130000"/>
              </a:schemeClr>
            </a:gs>
            <a:gs pos="80000">
              <a:schemeClr val="accent1">
                <a:shade val="93000"/>
                <a:satMod val="130000"/>
              </a:schemeClr>
            </a:gs>
            <a:gs pos="100000">
              <a:schemeClr val="accent1"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/>
      </dsp:spPr>
      <dsp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>
              <a:solidFill>
                <a:schemeClr val="tx1"/>
              </a:solidFill>
            </a:rPr>
            <a:t>REST</a:t>
          </a:r>
          <a:endParaRPr lang="en-CA" sz="1800" b="1" kern="1200" dirty="0">
            <a:solidFill>
              <a:schemeClr val="tx1"/>
            </a:solidFill>
          </a:endParaRPr>
        </a:p>
      </dsp:txBody>
      <dsp:txXfrm>
        <a:off x="843719" y="463451"/>
        <a:ext cx="1430218" cy="1430218"/>
      </dsp:txXfrm>
    </dsp:sp>
    <dsp:sp modelId="{AA9D5778-9E54-41DB-BF3A-44486A11C644}">
      <dsp:nvSpPr>
        <dsp:cNvPr id="0" name=""/>
        <dsp:cNvSpPr/>
      </dsp:nvSpPr>
      <dsp:spPr>
        <a:xfrm>
          <a:off x="2473228" y="386080"/>
          <a:ext cx="1584960" cy="1584960"/>
        </a:xfrm>
        <a:prstGeom prst="roundRect">
          <a:avLst/>
        </a:prstGeom>
        <a:gradFill rotWithShape="1">
          <a:gsLst>
            <a:gs pos="0">
              <a:schemeClr val="accent2">
                <a:shade val="51000"/>
                <a:satMod val="130000"/>
              </a:schemeClr>
            </a:gs>
            <a:gs pos="80000">
              <a:schemeClr val="accent2">
                <a:shade val="93000"/>
                <a:satMod val="130000"/>
              </a:schemeClr>
            </a:gs>
            <a:gs pos="100000">
              <a:schemeClr val="accent2"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2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/>
      </dsp:spPr>
      <dsp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>
              <a:solidFill>
                <a:schemeClr val="tx1"/>
              </a:solidFill>
            </a:rPr>
            <a:t>Documents</a:t>
          </a:r>
          <a:endParaRPr lang="en-CA" sz="1800" b="1" kern="1200" dirty="0">
            <a:solidFill>
              <a:schemeClr val="tx1"/>
            </a:solidFill>
          </a:endParaRPr>
        </a:p>
      </dsp:txBody>
      <dsp:txXfrm>
        <a:off x="2550599" y="463451"/>
        <a:ext cx="1430218" cy="1430218"/>
      </dsp:txXfrm>
    </dsp:sp>
    <dsp:sp modelId="{B6C28692-8BAE-4E06-A3BE-9AAFCCA84D47}">
      <dsp:nvSpPr>
        <dsp:cNvPr id="0" name=""/>
        <dsp:cNvSpPr/>
      </dsp:nvSpPr>
      <dsp:spPr>
        <a:xfrm>
          <a:off x="766348" y="2092960"/>
          <a:ext cx="1584960" cy="1584960"/>
        </a:xfrm>
        <a:prstGeom prst="roundRect">
          <a:avLst/>
        </a:prstGeom>
        <a:gradFill rotWithShape="1">
          <a:gsLst>
            <a:gs pos="0">
              <a:schemeClr val="accent5">
                <a:shade val="51000"/>
                <a:satMod val="130000"/>
              </a:schemeClr>
            </a:gs>
            <a:gs pos="80000">
              <a:schemeClr val="accent5">
                <a:shade val="93000"/>
                <a:satMod val="130000"/>
              </a:schemeClr>
            </a:gs>
            <a:gs pos="100000">
              <a:schemeClr val="accent5"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/>
      </dsp:spPr>
      <dsp:style>
        <a:lnRef idx="1">
          <a:schemeClr val="accent5"/>
        </a:lnRef>
        <a:fillRef idx="3">
          <a:schemeClr val="accent5"/>
        </a:fillRef>
        <a:effectRef idx="2">
          <a:schemeClr val="accent5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>
              <a:solidFill>
                <a:schemeClr val="tx1"/>
              </a:solidFill>
            </a:rPr>
            <a:t>Messages</a:t>
          </a:r>
          <a:endParaRPr lang="en-CA" sz="1800" b="1" kern="1200" dirty="0">
            <a:solidFill>
              <a:schemeClr val="tx1"/>
            </a:solidFill>
          </a:endParaRPr>
        </a:p>
      </dsp:txBody>
      <dsp:txXfrm>
        <a:off x="843719" y="2170331"/>
        <a:ext cx="1430218" cy="1430218"/>
      </dsp:txXfrm>
    </dsp:sp>
    <dsp:sp modelId="{C9DED484-765B-4B50-9650-386C82457535}">
      <dsp:nvSpPr>
        <dsp:cNvPr id="0" name=""/>
        <dsp:cNvSpPr/>
      </dsp:nvSpPr>
      <dsp:spPr>
        <a:xfrm>
          <a:off x="2473228" y="2092960"/>
          <a:ext cx="1584960" cy="1584960"/>
        </a:xfrm>
        <a:prstGeom prst="roundRect">
          <a:avLst/>
        </a:prstGeom>
        <a:gradFill rotWithShape="1">
          <a:gsLst>
            <a:gs pos="0">
              <a:schemeClr val="accent3">
                <a:shade val="51000"/>
                <a:satMod val="130000"/>
              </a:schemeClr>
            </a:gs>
            <a:gs pos="80000">
              <a:schemeClr val="accent3">
                <a:shade val="93000"/>
                <a:satMod val="130000"/>
              </a:schemeClr>
            </a:gs>
            <a:gs pos="100000">
              <a:schemeClr val="accent3"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3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/>
      </dsp:spPr>
      <dsp:style>
        <a:lnRef idx="1">
          <a:schemeClr val="accent3"/>
        </a:lnRef>
        <a:fillRef idx="3">
          <a:schemeClr val="accent3"/>
        </a:fillRef>
        <a:effectRef idx="2">
          <a:schemeClr val="accent3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>
              <a:solidFill>
                <a:schemeClr val="tx1"/>
              </a:solidFill>
            </a:rPr>
            <a:t>Services</a:t>
          </a:r>
          <a:endParaRPr lang="en-CA" sz="1800" b="1" kern="1200" dirty="0">
            <a:solidFill>
              <a:schemeClr val="tx1"/>
            </a:solidFill>
          </a:endParaRPr>
        </a:p>
      </dsp:txBody>
      <dsp:txXfrm>
        <a:off x="2550599" y="2170331"/>
        <a:ext cx="1430218" cy="143021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76B03F-5A87-4E08-A32E-D8B9821AFAB6}">
      <dsp:nvSpPr>
        <dsp:cNvPr id="0" name=""/>
        <dsp:cNvSpPr/>
      </dsp:nvSpPr>
      <dsp:spPr>
        <a:xfrm>
          <a:off x="1016000" y="0"/>
          <a:ext cx="4064000" cy="4064000"/>
        </a:xfrm>
        <a:prstGeom prst="diamond">
          <a:avLst/>
        </a:prstGeom>
        <a:gradFill rotWithShape="0">
          <a:gsLst>
            <a:gs pos="0">
              <a:schemeClr val="accent1">
                <a:tint val="4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4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4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matte">
          <a:bevelT w="14445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ECAE1A64-3C26-4CD0-8055-16154FF0361B}">
      <dsp:nvSpPr>
        <dsp:cNvPr id="0" name=""/>
        <dsp:cNvSpPr/>
      </dsp:nvSpPr>
      <dsp:spPr>
        <a:xfrm>
          <a:off x="1402080" y="386080"/>
          <a:ext cx="1584960" cy="158496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>
              <a:solidFill>
                <a:schemeClr val="tx1"/>
              </a:solidFill>
            </a:rPr>
            <a:t>REST</a:t>
          </a:r>
          <a:endParaRPr lang="en-CA" sz="1800" b="1" kern="1200" dirty="0">
            <a:solidFill>
              <a:schemeClr val="tx1"/>
            </a:solidFill>
          </a:endParaRPr>
        </a:p>
      </dsp:txBody>
      <dsp:txXfrm>
        <a:off x="1479451" y="463451"/>
        <a:ext cx="1430218" cy="1430218"/>
      </dsp:txXfrm>
    </dsp:sp>
    <dsp:sp modelId="{AA9D5778-9E54-41DB-BF3A-44486A11C644}">
      <dsp:nvSpPr>
        <dsp:cNvPr id="0" name=""/>
        <dsp:cNvSpPr/>
      </dsp:nvSpPr>
      <dsp:spPr>
        <a:xfrm>
          <a:off x="3108960" y="386080"/>
          <a:ext cx="1584960" cy="1584960"/>
        </a:xfrm>
        <a:prstGeom prst="roundRect">
          <a:avLst/>
        </a:prstGeom>
        <a:solidFill>
          <a:schemeClr val="accent2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>
              <a:solidFill>
                <a:schemeClr val="tx1"/>
              </a:solidFill>
            </a:rPr>
            <a:t>Documents</a:t>
          </a:r>
          <a:endParaRPr lang="en-CA" sz="1800" b="1" kern="1200" dirty="0">
            <a:solidFill>
              <a:schemeClr val="tx1"/>
            </a:solidFill>
          </a:endParaRPr>
        </a:p>
      </dsp:txBody>
      <dsp:txXfrm>
        <a:off x="3186331" y="463451"/>
        <a:ext cx="1430218" cy="1430218"/>
      </dsp:txXfrm>
    </dsp:sp>
    <dsp:sp modelId="{B6C28692-8BAE-4E06-A3BE-9AAFCCA84D47}">
      <dsp:nvSpPr>
        <dsp:cNvPr id="0" name=""/>
        <dsp:cNvSpPr/>
      </dsp:nvSpPr>
      <dsp:spPr>
        <a:xfrm>
          <a:off x="1402080" y="2092960"/>
          <a:ext cx="1584960" cy="1584960"/>
        </a:xfrm>
        <a:prstGeom prst="roundRect">
          <a:avLst/>
        </a:prstGeom>
        <a:solidFill>
          <a:schemeClr val="accent5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>
              <a:solidFill>
                <a:schemeClr val="tx1"/>
              </a:solidFill>
            </a:rPr>
            <a:t>Messages</a:t>
          </a:r>
          <a:endParaRPr lang="en-CA" sz="1800" b="1" kern="1200" dirty="0">
            <a:solidFill>
              <a:schemeClr val="tx1"/>
            </a:solidFill>
          </a:endParaRPr>
        </a:p>
      </dsp:txBody>
      <dsp:txXfrm>
        <a:off x="1479451" y="2170331"/>
        <a:ext cx="1430218" cy="1430218"/>
      </dsp:txXfrm>
    </dsp:sp>
    <dsp:sp modelId="{C9DED484-765B-4B50-9650-386C82457535}">
      <dsp:nvSpPr>
        <dsp:cNvPr id="0" name=""/>
        <dsp:cNvSpPr/>
      </dsp:nvSpPr>
      <dsp:spPr>
        <a:xfrm>
          <a:off x="3108960" y="2092960"/>
          <a:ext cx="1584960" cy="1584960"/>
        </a:xfrm>
        <a:prstGeom prst="roundRect">
          <a:avLst/>
        </a:prstGeom>
        <a:solidFill>
          <a:schemeClr val="bg2"/>
        </a:solidFill>
        <a:ln>
          <a:solidFill>
            <a:schemeClr val="accent4">
              <a:lumMod val="50000"/>
              <a:lumOff val="50000"/>
            </a:schemeClr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>
              <a:solidFill>
                <a:schemeClr val="tx1"/>
              </a:solidFill>
            </a:rPr>
            <a:t>Services</a:t>
          </a:r>
          <a:endParaRPr lang="en-CA" sz="1800" b="1" kern="1200" dirty="0">
            <a:solidFill>
              <a:schemeClr val="tx1"/>
            </a:solidFill>
          </a:endParaRPr>
        </a:p>
      </dsp:txBody>
      <dsp:txXfrm>
        <a:off x="3186331" y="2170331"/>
        <a:ext cx="1430218" cy="143021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endParaRPr lang="en-US" dirty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endParaRPr lang="en-US" dirty="0"/>
          </a:p>
        </p:txBody>
      </p:sp>
      <p:sp>
        <p:nvSpPr>
          <p:cNvPr id="41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endParaRPr lang="en-US" dirty="0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fld id="{E592D5FE-85CA-40E6-8273-48A5F35DE016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222038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hl7.org/implement/standards/fhir/condition.htm" TargetMode="External"/><Relationship Id="rId4" Type="http://schemas.openxmlformats.org/officeDocument/2006/relationships/hyperlink" Target="http://www.hl7.org/implement/standards/fhir/patient.htm" TargetMode="External"/><Relationship Id="rId5" Type="http://schemas.openxmlformats.org/officeDocument/2006/relationships/hyperlink" Target="http://www.hl7.org/implement/standards/fhir/procedure.htm" TargetMode="External"/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Relationship Id="rId3" Type="http://schemas.openxmlformats.org/officeDocument/2006/relationships/hyperlink" Target="http://www.hl7.org/implement/standards/fhir/observation.htm" TargetMode="Externa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9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0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2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3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4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0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1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7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0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3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4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6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4.xml"/><Relationship Id="rId3" Type="http://schemas.openxmlformats.org/officeDocument/2006/relationships/hyperlink" Target="http://fhirtest.uhn.ca/baseDstu2/Observation?date=2015-10-13&amp;_include=Observation:patient" TargetMode="Externa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1.xml"/></Relationships>
</file>

<file path=ppt/notesSlides/_rels/notesSlide6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3.xml"/></Relationships>
</file>

<file path=ppt/notesSlides/_rels/notesSlide6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4.xml"/></Relationships>
</file>

<file path=ppt/notesSlides/_rels/notesSlide6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8.xml"/></Relationships>
</file>

<file path=ppt/notesSlides/_rels/notesSlide6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7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1.xml"/></Relationships>
</file>

<file path=ppt/notesSlides/_rels/notesSlide7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2.xml"/></Relationships>
</file>

<file path=ppt/notesSlides/_rels/notesSlide7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6.xml"/></Relationships>
</file>

<file path=ppt/notesSlides/_rels/notesSlide7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9.xml"/></Relationships>
</file>

<file path=ppt/notesSlides/_rels/notesSlide7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7.xml"/></Relationships>
</file>

<file path=ppt/notesSlides/_rels/notesSlide7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8.xml"/></Relationships>
</file>

<file path=ppt/notesSlides/_rels/notesSlide7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1.xml"/></Relationships>
</file>

<file path=ppt/notesSlides/_rels/notesSlide7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2.xml"/></Relationships>
</file>

<file path=ppt/notesSlides/_rels/notesSlide7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4.xml"/></Relationships>
</file>

<file path=ppt/notesSlides/_rels/notesSlide7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8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3.xml"/></Relationships>
</file>

<file path=ppt/notesSlides/_rels/notesSlide8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5.xml"/></Relationships>
</file>

<file path=ppt/notesSlides/_rels/notesSlide8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9.xml"/></Relationships>
</file>

<file path=ppt/notesSlides/_rels/notesSlide8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6.xml"/></Relationships>
</file>

<file path=ppt/notesSlides/_rels/notesSlide8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8EFF599-57A5-464D-BBDE-DD73E3C700F9}" type="slidenum">
              <a:rPr lang="en-US"/>
              <a:pPr/>
              <a:t>1</a:t>
            </a:fld>
            <a:endParaRPr lang="en-US" dirty="0"/>
          </a:p>
        </p:txBody>
      </p:sp>
      <p:sp>
        <p:nvSpPr>
          <p:cNvPr id="5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42428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8EFF599-57A5-464D-BBDE-DD73E3C700F9}" type="slidenum">
              <a:rPr lang="en-US"/>
              <a:pPr/>
              <a:t>19</a:t>
            </a:fld>
            <a:endParaRPr lang="en-US" dirty="0"/>
          </a:p>
        </p:txBody>
      </p:sp>
      <p:sp>
        <p:nvSpPr>
          <p:cNvPr id="5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Time: 10:00-40:00 (30 minutes) [33 slides, 8</a:t>
            </a:r>
            <a:r>
              <a:rPr lang="en-US" baseline="0" dirty="0" smtClean="0"/>
              <a:t> to 40</a:t>
            </a:r>
            <a:r>
              <a:rPr lang="en-US" dirty="0" smtClean="0"/>
              <a:t>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36468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Go into spec and look at resources (reminder</a:t>
            </a:r>
            <a:r>
              <a:rPr lang="en-US" baseline="0" dirty="0" smtClean="0"/>
              <a:t> from earlier slide)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92D5FE-85CA-40E6-8273-48A5F35DE016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141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66800" y="819150"/>
            <a:ext cx="4441825" cy="3330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42819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66800" y="819150"/>
            <a:ext cx="4441825" cy="3330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41808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28" indent="-171428">
              <a:buFont typeface="Arial" charset="0"/>
              <a:buChar char="•"/>
            </a:pPr>
            <a:r>
              <a:rPr lang="en-US" noProof="0" dirty="0" smtClean="0"/>
              <a:t>No context conduction: </a:t>
            </a:r>
            <a:r>
              <a:rPr lang="en-US" dirty="0"/>
              <a:t>if a </a:t>
            </a:r>
            <a:r>
              <a:rPr lang="en-US" dirty="0">
                <a:hlinkClick r:id="rId3"/>
              </a:rPr>
              <a:t>Condition</a:t>
            </a:r>
            <a:r>
              <a:rPr lang="en-US" dirty="0"/>
              <a:t> resource references a particular </a:t>
            </a:r>
            <a:r>
              <a:rPr lang="en-US" dirty="0">
                <a:hlinkClick r:id="rId4"/>
              </a:rPr>
              <a:t>Patient</a:t>
            </a:r>
            <a:r>
              <a:rPr lang="en-US" dirty="0"/>
              <a:t> as it's subject, and it links to a </a:t>
            </a:r>
            <a:r>
              <a:rPr lang="en-US" dirty="0">
                <a:hlinkClick r:id="rId5"/>
              </a:rPr>
              <a:t>Procedure</a:t>
            </a:r>
            <a:r>
              <a:rPr lang="en-US" dirty="0"/>
              <a:t> resource as it's cause, there is no automatic rule or implication that the procedure has the same patient as it's subject</a:t>
            </a:r>
            <a:r>
              <a:rPr lang="en-US" dirty="0" smtClean="0"/>
              <a:t>.</a:t>
            </a:r>
          </a:p>
          <a:p>
            <a:pPr marL="171428" indent="-171428">
              <a:buFont typeface="Arial" charset="0"/>
              <a:buChar char="•"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92D5FE-85CA-40E6-8273-48A5F35DE016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27746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FD9405A-801D-4EEA-B2FD-F8DC5CDC8C24}" type="slidenum">
              <a:rPr lang="en-US"/>
              <a:pPr/>
              <a:t>26</a:t>
            </a:fld>
            <a:endParaRPr lang="en-US" dirty="0"/>
          </a:p>
        </p:txBody>
      </p:sp>
      <p:sp>
        <p:nvSpPr>
          <p:cNvPr id="92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171428" indent="-171428">
              <a:buFontTx/>
              <a:buChar char="-"/>
            </a:pPr>
            <a:r>
              <a:rPr lang="en-US" baseline="0" dirty="0" smtClean="0"/>
              <a:t>Medication Dispense – the Resource root</a:t>
            </a:r>
          </a:p>
          <a:p>
            <a:pPr marL="171428" indent="-171428">
              <a:buFontTx/>
              <a:buChar char="-"/>
            </a:pPr>
            <a:r>
              <a:rPr lang="en-US" baseline="0" dirty="0" smtClean="0"/>
              <a:t>Dispense &amp; Substitution are components within Medication Dispense</a:t>
            </a:r>
          </a:p>
          <a:p>
            <a:pPr marL="171428" indent="-171428">
              <a:buFontTx/>
              <a:buChar char="-"/>
            </a:pPr>
            <a:r>
              <a:rPr lang="en-US" baseline="0" dirty="0" smtClean="0"/>
              <a:t>Use of non-primitive “datatypes” / “value types”</a:t>
            </a:r>
          </a:p>
          <a:p>
            <a:pPr marL="171428" marR="0" indent="-171428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lang="en-US" baseline="0" dirty="0" smtClean="0"/>
              <a:t>[RS] Black diamond signifies Composition – these don’t have a life outside of the associated class.</a:t>
            </a:r>
          </a:p>
          <a:p>
            <a:pPr marL="171428" indent="-171428">
              <a:buFontTx/>
              <a:buChar char="-"/>
            </a:pPr>
            <a:endParaRPr lang="en-US" baseline="0" dirty="0" smtClean="0"/>
          </a:p>
        </p:txBody>
      </p:sp>
    </p:spTree>
    <p:extLst>
      <p:ext uri="{BB962C8B-B14F-4D97-AF65-F5344CB8AC3E}">
        <p14:creationId xmlns:p14="http://schemas.microsoft.com/office/powerpoint/2010/main" val="7126399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Go into spec and look</a:t>
            </a:r>
            <a:r>
              <a:rPr lang="en-US" baseline="0" dirty="0" smtClean="0"/>
              <a:t> at element types – the hierarchy  of elements – Domain Resource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92D5FE-85CA-40E6-8273-48A5F35DE016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67415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66800" y="819150"/>
            <a:ext cx="4441825" cy="3330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656259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nl-NL" b="1" dirty="0" smtClean="0"/>
              <a:t>References</a:t>
            </a:r>
            <a:r>
              <a:rPr lang="nl-NL" b="1" baseline="0" dirty="0" smtClean="0"/>
              <a:t> between resources are not by “business key”, it</a:t>
            </a:r>
            <a:r>
              <a:rPr lang="nl-NL" b="1" dirty="0" smtClean="0"/>
              <a:t> is *not* the patient id, it’s a REST URI! </a:t>
            </a:r>
            <a:r>
              <a:rPr lang="nl-NL" b="0" dirty="0" smtClean="0"/>
              <a:t>[RS]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92D5FE-85CA-40E6-8273-48A5F35DE016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518179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66800" y="819150"/>
            <a:ext cx="4441825" cy="3330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4494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8EFF599-57A5-464D-BBDE-DD73E3C700F9}" type="slidenum">
              <a:rPr lang="en-US"/>
              <a:pPr/>
              <a:t>3</a:t>
            </a:fld>
            <a:endParaRPr lang="en-US" dirty="0"/>
          </a:p>
        </p:txBody>
      </p:sp>
      <p:sp>
        <p:nvSpPr>
          <p:cNvPr id="5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Time start-10:00</a:t>
            </a:r>
            <a:r>
              <a:rPr lang="en-US" baseline="0" dirty="0" smtClean="0"/>
              <a:t> (10 minutes)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96661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55397" y="843909"/>
            <a:ext cx="4947207" cy="34309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211577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28" indent="-171428" defTabSz="914281">
              <a:buFont typeface="Arial" charset="0"/>
              <a:buChar char="•"/>
              <a:defRPr/>
            </a:pPr>
            <a:r>
              <a:rPr lang="en-US" dirty="0" smtClean="0"/>
              <a:t>This is not only the URL you use to retrieve the resource, it’s also its id.</a:t>
            </a:r>
          </a:p>
          <a:p>
            <a:pPr marL="171428" indent="-171428" defTabSz="914281">
              <a:buFont typeface="Arial" charset="0"/>
              <a:buChar char="•"/>
              <a:defRPr/>
            </a:pPr>
            <a:r>
              <a:rPr lang="en-US" dirty="0" smtClean="0"/>
              <a:t>All URL’s in FHIR are</a:t>
            </a:r>
            <a:r>
              <a:rPr lang="en-US" baseline="0" dirty="0" smtClean="0"/>
              <a:t> case-sensitive (and so is the id)</a:t>
            </a:r>
          </a:p>
          <a:p>
            <a:pPr marL="171428" indent="-171428" defTabSz="914281">
              <a:buFont typeface="Arial" charset="0"/>
              <a:buChar char="•"/>
              <a:defRPr/>
            </a:pPr>
            <a:r>
              <a:rPr lang="en-US" baseline="0" dirty="0" smtClean="0"/>
              <a:t>It is *metadata*, you won’t find this in the Resource’s definition</a:t>
            </a:r>
          </a:p>
          <a:p>
            <a:pPr marL="171428" indent="-171428" defTabSz="914281">
              <a:buFont typeface="Arial" charset="0"/>
              <a:buChar char="•"/>
              <a:defRPr/>
            </a:pPr>
            <a:endParaRPr lang="en-US" baseline="0" dirty="0" smtClean="0"/>
          </a:p>
          <a:p>
            <a:pPr marL="171428" indent="-171428" defTabSz="914281">
              <a:buFont typeface="Arial" charset="0"/>
              <a:buChar char="•"/>
              <a:defRPr/>
            </a:pPr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92D5FE-85CA-40E6-8273-48A5F35DE016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041340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28" indent="-171428">
              <a:buFont typeface="Arial" charset="0"/>
              <a:buChar char="•"/>
            </a:pPr>
            <a:r>
              <a:rPr lang="en-US" dirty="0" smtClean="0"/>
              <a:t>Resource</a:t>
            </a:r>
            <a:r>
              <a:rPr lang="en-US" baseline="0" dirty="0" smtClean="0"/>
              <a:t> Id’s (=URLs) are infrastructural id’s, they differ from “business” identifier.</a:t>
            </a:r>
          </a:p>
          <a:p>
            <a:pPr marL="171428" indent="-171428">
              <a:buFont typeface="Arial" charset="0"/>
              <a:buChar char="•"/>
            </a:pPr>
            <a:r>
              <a:rPr lang="en-US" baseline="0" dirty="0" smtClean="0"/>
              <a:t>Many Resources also have business identifiers, they are explicitly modeled, like Patient.identifier (even more than one identifier possible!)</a:t>
            </a:r>
          </a:p>
          <a:p>
            <a:pPr marL="171428" indent="-171428">
              <a:buFont typeface="Arial" charset="0"/>
              <a:buChar char="•"/>
            </a:pPr>
            <a:r>
              <a:rPr lang="en-US" baseline="0" dirty="0" smtClean="0"/>
              <a:t>Business identifiers are completely separate from technical resource id’s</a:t>
            </a:r>
          </a:p>
          <a:p>
            <a:pPr marL="171428" indent="-171428">
              <a:buFont typeface="Arial" charset="0"/>
              <a:buChar char="•"/>
            </a:pPr>
            <a:r>
              <a:rPr lang="en-US" baseline="0" dirty="0" smtClean="0"/>
              <a:t>The URL is the position of the resource and isn’t shown in the resource itself (metadata, see next slide) [RS]</a:t>
            </a:r>
          </a:p>
          <a:p>
            <a:pPr marL="171428" indent="-171428">
              <a:buFont typeface="Arial" charset="0"/>
              <a:buChar char="•"/>
            </a:pPr>
            <a:r>
              <a:rPr lang="en-US" baseline="0" dirty="0" smtClean="0"/>
              <a:t>Good to use words “Id” or “identifier” (even though those words are actually the same thing in most other contexts) [RS]</a:t>
            </a:r>
            <a:endParaRPr lang="nl-NL" dirty="0" smtClean="0"/>
          </a:p>
          <a:p>
            <a:pPr marL="171428" indent="-171428">
              <a:buFont typeface="Arial" charset="0"/>
              <a:buChar char="•"/>
            </a:pP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92D5FE-85CA-40E6-8273-48A5F35DE016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604170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Pink</a:t>
            </a:r>
            <a:r>
              <a:rPr lang="en-US" baseline="0" dirty="0" smtClean="0"/>
              <a:t> box is resource</a:t>
            </a:r>
          </a:p>
          <a:p>
            <a:r>
              <a:rPr lang="en-US" baseline="0" dirty="0" smtClean="0"/>
              <a:t>Metadata has the ID, and history with version of 4</a:t>
            </a:r>
          </a:p>
          <a:p>
            <a:endParaRPr lang="en-US" baseline="0" dirty="0" smtClean="0"/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(core resource and stuff around the resource – yellow is no longer in HTTP, but in metadata) - </a:t>
            </a:r>
            <a:r>
              <a:rPr lang="nl-NL" sz="1200" i="1" dirty="0" smtClean="0"/>
              <a:t>http://hl7.org/fhir/tag</a:t>
            </a:r>
            <a:r>
              <a:rPr lang="nl-NL" sz="1200" dirty="0" smtClean="0"/>
              <a:t>http://example.org/fhir/Status#Test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In Bundle there are </a:t>
            </a:r>
            <a:r>
              <a:rPr lang="en-US" baseline="0" dirty="0" err="1" smtClean="0"/>
              <a:t>eTAGS</a:t>
            </a:r>
            <a:endParaRPr lang="en-US" baseline="0" dirty="0" smtClean="0"/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92D5FE-85CA-40E6-8273-48A5F35DE016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730564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28" marR="0" indent="-171428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 smtClean="0"/>
              <a:t>[RS] changed composit</a:t>
            </a:r>
            <a:r>
              <a:rPr lang="en-US" baseline="0" dirty="0" smtClean="0"/>
              <a:t>e to complex</a:t>
            </a:r>
            <a:endParaRPr lang="en-US" dirty="0" smtClean="0"/>
          </a:p>
          <a:p>
            <a:pPr marL="171428" indent="-171428">
              <a:buFontTx/>
              <a:buChar char="-"/>
            </a:pPr>
            <a:r>
              <a:rPr lang="en-US" dirty="0" smtClean="0"/>
              <a:t>[RS – resources</a:t>
            </a:r>
            <a:r>
              <a:rPr lang="en-US" baseline="0" dirty="0" smtClean="0"/>
              <a:t> are user definable?</a:t>
            </a:r>
            <a:r>
              <a:rPr lang="en-US" dirty="0" smtClean="0"/>
              <a:t>] </a:t>
            </a:r>
            <a:r>
              <a:rPr lang="en-US" strike="sngStrike" dirty="0" smtClean="0"/>
              <a:t>Only the Resources are user-definable, other types are “built-in” </a:t>
            </a:r>
          </a:p>
          <a:p>
            <a:pPr marL="171428" indent="-171428">
              <a:buFontTx/>
              <a:buChar char="-"/>
            </a:pPr>
            <a:r>
              <a:rPr lang="en-US" dirty="0" smtClean="0"/>
              <a:t>Derived primitives are patterns -&gt; validation consists of regexp matching</a:t>
            </a:r>
          </a:p>
          <a:p>
            <a:pPr marL="171428" indent="-171428">
              <a:buFontTx/>
              <a:buChar char="-"/>
            </a:pPr>
            <a:r>
              <a:rPr lang="en-US" dirty="0" smtClean="0"/>
              <a:t>Constrained types are</a:t>
            </a:r>
            <a:r>
              <a:rPr lang="en-US" baseline="0" dirty="0" smtClean="0"/>
              <a:t> defined using invariants (OCL, Xpath, prose) -&gt; validation using schematron, code</a:t>
            </a:r>
          </a:p>
          <a:p>
            <a:pPr marL="171428" indent="-171428">
              <a:buFontTx/>
              <a:buChar char="-"/>
            </a:pPr>
            <a:r>
              <a:rPr lang="en-US" dirty="0" smtClean="0"/>
              <a:t>[RS] </a:t>
            </a:r>
            <a:r>
              <a:rPr lang="en-US" strike="sngStrike" dirty="0" smtClean="0"/>
              <a:t>Narrative and Extension are both ONLY used in Resources</a:t>
            </a:r>
          </a:p>
          <a:p>
            <a:pPr marL="171428" indent="-171428">
              <a:buFontTx/>
              <a:buChar char="-"/>
            </a:pPr>
            <a:r>
              <a:rPr lang="en-US" dirty="0" smtClean="0"/>
              <a:t>Resources can use both (derived) primitives and complex</a:t>
            </a:r>
            <a:r>
              <a:rPr lang="en-US" baseline="0" dirty="0" smtClean="0"/>
              <a:t> </a:t>
            </a:r>
            <a:r>
              <a:rPr lang="en-US" strike="sngStrike" dirty="0" smtClean="0"/>
              <a:t>composite </a:t>
            </a:r>
            <a:r>
              <a:rPr lang="en-US" dirty="0" smtClean="0"/>
              <a:t>datatypes in its definitions</a:t>
            </a:r>
          </a:p>
          <a:p>
            <a:pPr marL="171428" indent="-171428">
              <a:buFontTx/>
              <a:buChar char="-"/>
            </a:pPr>
            <a:r>
              <a:rPr lang="en-US" dirty="0" smtClean="0"/>
              <a:t>[RS] </a:t>
            </a:r>
            <a:r>
              <a:rPr lang="en-US" strike="sngStrike" dirty="0" smtClean="0"/>
              <a:t>Infrastructural types need special</a:t>
            </a:r>
            <a:r>
              <a:rPr lang="en-US" strike="sngStrike" baseline="0" dirty="0" smtClean="0"/>
              <a:t> handling, not general-purpose types</a:t>
            </a:r>
            <a:endParaRPr lang="en-US" strike="sngStrik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92D5FE-85CA-40E6-8273-48A5F35DE016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040938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en-US" dirty="0" smtClean="0"/>
              <a:t>Datatypes use both primitives and other datatypes.</a:t>
            </a:r>
          </a:p>
          <a:p>
            <a:pPr marL="171450" indent="-171450">
              <a:buFont typeface="Arial" charset="0"/>
              <a:buChar char="•"/>
            </a:pPr>
            <a:r>
              <a:rPr lang="en-US" dirty="0" smtClean="0"/>
              <a:t>Some datatypes use attributes with cardinality &gt; 1</a:t>
            </a:r>
          </a:p>
          <a:p>
            <a:pPr marL="171450" indent="-171450">
              <a:buFont typeface="Arial" charset="0"/>
              <a:buChar char="•"/>
            </a:pPr>
            <a:r>
              <a:rPr lang="en-US" dirty="0" smtClean="0"/>
              <a:t>CodeableConcept.primary</a:t>
            </a:r>
            <a:r>
              <a:rPr lang="en-US" baseline="0" dirty="0" smtClean="0"/>
              <a:t> is actually refers to a coding in CodeableConcept.coding, so is not a code itself.</a:t>
            </a:r>
          </a:p>
          <a:p>
            <a:pPr marL="171450" indent="-171450">
              <a:buFont typeface="Arial" charset="0"/>
              <a:buChar char="•"/>
            </a:pPr>
            <a:r>
              <a:rPr lang="en-US" sz="1200" dirty="0" smtClean="0">
                <a:solidFill>
                  <a:schemeClr val="tx1"/>
                </a:solidFill>
                <a:latin typeface="Arial" charset="0"/>
              </a:rPr>
              <a:t>Quantity</a:t>
            </a:r>
            <a:r>
              <a:rPr lang="en-US" sz="1200" baseline="0" dirty="0" smtClean="0">
                <a:solidFill>
                  <a:schemeClr val="tx1"/>
                </a:solidFill>
                <a:latin typeface="Arial" charset="0"/>
              </a:rPr>
              <a:t> has constrained variations</a:t>
            </a:r>
            <a:r>
              <a:rPr lang="en-US" sz="1200" dirty="0" smtClean="0">
                <a:solidFill>
                  <a:schemeClr val="tx1"/>
                </a:solidFill>
                <a:latin typeface="Arial" charset="0"/>
              </a:rPr>
              <a:t> Distance, Count, Duration, Money. </a:t>
            </a:r>
            <a:r>
              <a:rPr lang="en-US" sz="1200" baseline="0" dirty="0" smtClean="0">
                <a:solidFill>
                  <a:schemeClr val="tx1"/>
                </a:solidFill>
                <a:latin typeface="Arial" charset="0"/>
              </a:rPr>
              <a:t> They introduce constraints on useable units, but do not add attributes, so not shown here.</a:t>
            </a:r>
            <a:endParaRPr lang="en-US" dirty="0" smtClean="0"/>
          </a:p>
          <a:p>
            <a:pPr marL="171450" indent="-171450">
              <a:buFontTx/>
              <a:buChar char="-"/>
            </a:pPr>
            <a:r>
              <a:rPr lang="en-US" dirty="0" smtClean="0"/>
              <a:t>Note that HumanId.assigner refers to a Resource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92D5FE-85CA-40E6-8273-48A5F35DE016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769880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66800" y="819150"/>
            <a:ext cx="4441825" cy="3330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397420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 smtClean="0"/>
              <a:t>Now we will look at FHIR definitions</a:t>
            </a:r>
            <a:r>
              <a:rPr lang="en-US" baseline="0" dirty="0" smtClean="0"/>
              <a:t> </a:t>
            </a:r>
            <a:r>
              <a:rPr lang="en-US" dirty="0" smtClean="0"/>
              <a:t>from the bottom</a:t>
            </a:r>
            <a:r>
              <a:rPr lang="en-US" baseline="0" dirty="0" smtClean="0"/>
              <a:t> up, from datatype primitives, in several steps up to resources [RS]</a:t>
            </a:r>
            <a:endParaRPr lang="en-US" dirty="0" smtClean="0"/>
          </a:p>
          <a:p>
            <a:pPr marL="171450" indent="-171450">
              <a:buFontTx/>
              <a:buChar char="-"/>
            </a:pPr>
            <a:r>
              <a:rPr lang="en-US" dirty="0" smtClean="0"/>
              <a:t>The</a:t>
            </a:r>
            <a:r>
              <a:rPr lang="en-US" baseline="0" dirty="0" smtClean="0"/>
              <a:t> lexical rendering for these primitives in Xml is the same as in JSON (maybe this should go in the serialization section)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Expressing the allowed values in terms of XSD primitives brings in more variability then we would like. E.g. “0” and “1” are valid for xs:boolean.  “+000004”, “4”, “+4” are all valid decimals.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92D5FE-85CA-40E6-8273-48A5F35DE016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285309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66800" y="819150"/>
            <a:ext cx="4441825" cy="3330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71780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28" indent="-171428">
              <a:buFont typeface="Arial" charset="0"/>
              <a:buChar char="•"/>
            </a:pPr>
            <a:r>
              <a:rPr lang="en-US" dirty="0" smtClean="0"/>
              <a:t>The content</a:t>
            </a:r>
            <a:r>
              <a:rPr lang="en-US" baseline="0" dirty="0" smtClean="0"/>
              <a:t> of a primitive is not rendered in XML as a text node but as an attribute</a:t>
            </a:r>
          </a:p>
          <a:p>
            <a:pPr marL="171428" indent="-171428">
              <a:buFont typeface="Arial" charset="0"/>
              <a:buChar char="•"/>
            </a:pPr>
            <a:r>
              <a:rPr lang="en-US" baseline="0" dirty="0" smtClean="0"/>
              <a:t>Notice how the “system” of a code is now a uri, so unlike in v3 an OID is now ALSO a uri (urn:oid:1.2.3.4.5)</a:t>
            </a:r>
          </a:p>
          <a:p>
            <a:pPr marL="171428" indent="-171428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92D5FE-85CA-40E6-8273-48A5F35DE016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5099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9:15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7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93194470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en-US" dirty="0" smtClean="0"/>
              <a:t>T</a:t>
            </a:r>
            <a:r>
              <a:rPr lang="en-US" baseline="0" dirty="0" smtClean="0"/>
              <a:t>he element “identifier” is of type Identifier</a:t>
            </a:r>
          </a:p>
          <a:p>
            <a:pPr marL="171450" indent="-171450">
              <a:buFont typeface="Arial" charset="0"/>
              <a:buChar char="•"/>
            </a:pPr>
            <a:r>
              <a:rPr lang="en-US" dirty="0" smtClean="0"/>
              <a:t>The</a:t>
            </a:r>
            <a:r>
              <a:rPr lang="en-US" baseline="0" dirty="0" smtClean="0"/>
              <a:t> element “telecom” repeats, there is no notion of a “list” in Xml.</a:t>
            </a:r>
          </a:p>
          <a:p>
            <a:pPr marL="171450" indent="-171450">
              <a:buFont typeface="Arial" charset="0"/>
              <a:buChar char="•"/>
            </a:pPr>
            <a:r>
              <a:rPr lang="en-US" b="1" baseline="0" dirty="0" smtClean="0"/>
              <a:t>Empty elements are left out</a:t>
            </a:r>
          </a:p>
          <a:p>
            <a:pPr marL="171450" indent="-171450">
              <a:buFont typeface="Arial" charset="0"/>
              <a:buChar char="•"/>
            </a:pPr>
            <a:r>
              <a:rPr lang="en-US" b="0" baseline="0" dirty="0" smtClean="0"/>
              <a:t>Rik – Both Identifier and Contact are datatypes, of identifier and telecom respectively</a:t>
            </a:r>
          </a:p>
          <a:p>
            <a:pPr marL="171450" indent="-171450">
              <a:buFont typeface="Arial" charset="0"/>
              <a:buChar char="•"/>
            </a:pPr>
            <a:r>
              <a:rPr lang="en-US" b="0" baseline="0" dirty="0" smtClean="0"/>
              <a:t>Rik – somewhat confusing that Organization.telecom has a type of Contact, and there is also a component class in Organization called Contact.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92D5FE-85CA-40E6-8273-48A5F35DE016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939905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u="sng" dirty="0" smtClean="0"/>
              <a:t>* value[x] means: </a:t>
            </a:r>
            <a:r>
              <a:rPr lang="en-US" dirty="0" smtClean="0"/>
              <a:t>An element with a name that starts with “value”. The [x] is replaced by the (capitalized) name of the actual datatype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92D5FE-85CA-40E6-8273-48A5F35DE016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801821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28" indent="-171428">
              <a:buFont typeface="Arial" pitchFamily="34" charset="0"/>
              <a:buChar char="•"/>
            </a:pPr>
            <a:r>
              <a:rPr lang="en-US" baseline="0" dirty="0" smtClean="0"/>
              <a:t>There are references that can reference more than one type of resource!  In this example: Resource(Patient | Group | Device)</a:t>
            </a:r>
          </a:p>
          <a:p>
            <a:pPr marL="171428" indent="-171428">
              <a:buFont typeface="Arial" pitchFamily="34" charset="0"/>
              <a:buChar char="•"/>
            </a:pPr>
            <a:r>
              <a:rPr lang="en-US" baseline="0" dirty="0" smtClean="0"/>
              <a:t>The reference has a “type” element to indicate the kind of Resource that is referenced</a:t>
            </a:r>
          </a:p>
          <a:p>
            <a:pPr marL="171428" indent="-171428">
              <a:buFont typeface="Arial" charset="0"/>
              <a:buChar char="•"/>
            </a:pPr>
            <a:r>
              <a:rPr lang="en-US" dirty="0" smtClean="0"/>
              <a:t>References may be: Relative</a:t>
            </a:r>
            <a:r>
              <a:rPr lang="en-US" baseline="0" dirty="0" smtClean="0"/>
              <a:t> (on the same server), a</a:t>
            </a:r>
            <a:r>
              <a:rPr lang="en-US" dirty="0" smtClean="0"/>
              <a:t>bsolute URL (somewhere</a:t>
            </a:r>
            <a:r>
              <a:rPr lang="en-US" baseline="0" dirty="0" smtClean="0"/>
              <a:t> external) and internal (not treated here)</a:t>
            </a:r>
          </a:p>
          <a:p>
            <a:pPr marL="171428" indent="-171428">
              <a:buFont typeface="Arial" charset="0"/>
              <a:buChar char="•"/>
            </a:pPr>
            <a:endParaRPr lang="en-US" dirty="0" smtClean="0"/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92D5FE-85CA-40E6-8273-48A5F35DE016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345388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28" indent="-171428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92D5FE-85CA-40E6-8273-48A5F35DE016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040938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Resources SHOULD always contain narrative to support human-consumption as a fallback. However, in a strictly managed trading systems where all systems share a common data model and additional text is unnecessary or even a clinical safety risk, the narrative may be omitted. 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92D5FE-85CA-40E6-8273-48A5F35DE016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778869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28" marR="0" indent="-171428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baseline="0" dirty="0" smtClean="0"/>
              <a:t>CodeableConcept builds on Coding, which uses code [RS]</a:t>
            </a:r>
          </a:p>
          <a:p>
            <a:pPr marL="171428" indent="-171428">
              <a:buFont typeface="Arial" charset="0"/>
              <a:buChar char="•"/>
            </a:pPr>
            <a:r>
              <a:rPr lang="en-US" baseline="0" dirty="0" smtClean="0"/>
              <a:t>[Rik - This slide redone, CodeableConcept had extra attribute, also swapped the classes around. XML was using Problem which no longer exists]</a:t>
            </a:r>
          </a:p>
          <a:p>
            <a:pPr marL="171428" indent="-171428">
              <a:buFont typeface="Arial" charset="0"/>
              <a:buChar char="•"/>
            </a:pPr>
            <a:r>
              <a:rPr lang="en-US" baseline="0" dirty="0" smtClean="0"/>
              <a:t>Examples is from </a:t>
            </a:r>
            <a:r>
              <a:rPr lang="nl-NL" dirty="0" smtClean="0">
                <a:hlinkClick r:id="rId3"/>
              </a:rPr>
              <a:t>http://www.hl7.org/implement/standards/fhir/observation.htm</a:t>
            </a:r>
            <a:endParaRPr lang="nl-NL" dirty="0" smtClean="0"/>
          </a:p>
          <a:p>
            <a:pPr marL="171428" indent="-171428">
              <a:buFont typeface="Arial" charset="0"/>
              <a:buChar char="•"/>
            </a:pPr>
            <a:r>
              <a:rPr lang="en-GB" dirty="0" smtClean="0"/>
              <a:t>[RS] [removed bindings part, next slide]</a:t>
            </a:r>
          </a:p>
          <a:p>
            <a:pPr marL="171428" indent="-171428">
              <a:buFont typeface="Arial" charset="0"/>
              <a:buChar char="•"/>
            </a:pP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92D5FE-85CA-40E6-8273-48A5F35DE016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940080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28" indent="-171428">
              <a:buFont typeface="Arial" charset="0"/>
              <a:buChar char="•"/>
            </a:pPr>
            <a:r>
              <a:rPr lang="en-GB" baseline="0" dirty="0" smtClean="0"/>
              <a:t>Rik - Bindings are to value sets, as indicated by the “/vs/” in that path.</a:t>
            </a:r>
            <a:endParaRPr lang="nl-NL" dirty="0" smtClean="0"/>
          </a:p>
          <a:p>
            <a:pPr marL="171428" indent="-171428">
              <a:buFont typeface="Arial" charset="0"/>
              <a:buChar char="•"/>
            </a:pP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92D5FE-85CA-40E6-8273-48A5F35DE016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940080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4588" y="685800"/>
            <a:ext cx="4557712" cy="34178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Eg</a:t>
            </a:r>
            <a:r>
              <a:rPr lang="en-US" dirty="0" smtClean="0"/>
              <a:t> condition with different specialties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73586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4588" y="685800"/>
            <a:ext cx="4557712" cy="34178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dirty="0" smtClean="0"/>
              <a:t>Expand </a:t>
            </a:r>
          </a:p>
          <a:p>
            <a:pPr lvl="2"/>
            <a:r>
              <a:rPr lang="en-US" dirty="0" smtClean="0"/>
              <a:t>http://</a:t>
            </a:r>
            <a:r>
              <a:rPr lang="en-US" dirty="0" err="1" smtClean="0"/>
              <a:t>fhir-dev.healthintersections.com.au</a:t>
            </a:r>
            <a:r>
              <a:rPr lang="en-US" dirty="0" smtClean="0"/>
              <a:t>/open/ValueSet/</a:t>
            </a:r>
            <a:r>
              <a:rPr lang="en-US" dirty="0" err="1" smtClean="0"/>
              <a:t>valueset</a:t>
            </a:r>
            <a:r>
              <a:rPr lang="en-US" dirty="0" smtClean="0"/>
              <a:t>-condition-code/$</a:t>
            </a:r>
            <a:r>
              <a:rPr lang="en-US" dirty="0" err="1" smtClean="0"/>
              <a:t>expand?filter</a:t>
            </a:r>
            <a:r>
              <a:rPr lang="en-US" dirty="0" smtClean="0"/>
              <a:t>=diabetes</a:t>
            </a:r>
          </a:p>
          <a:p>
            <a:pPr lvl="1"/>
            <a:r>
              <a:rPr lang="en-US" dirty="0" smtClean="0"/>
              <a:t> Lookup</a:t>
            </a:r>
          </a:p>
          <a:p>
            <a:pPr lvl="2"/>
            <a:r>
              <a:rPr lang="en-US" dirty="0" smtClean="0"/>
              <a:t> http://</a:t>
            </a:r>
            <a:r>
              <a:rPr lang="en-US" dirty="0" err="1" smtClean="0"/>
              <a:t>fhir-dev.healthintersections.com.au</a:t>
            </a:r>
            <a:r>
              <a:rPr lang="en-US" dirty="0" smtClean="0"/>
              <a:t>/open/ValueSet/$</a:t>
            </a:r>
            <a:r>
              <a:rPr lang="en-US" dirty="0" err="1" smtClean="0"/>
              <a:t>lookup?system</a:t>
            </a:r>
            <a:r>
              <a:rPr lang="en-US" dirty="0" smtClean="0"/>
              <a:t>=http://</a:t>
            </a:r>
            <a:r>
              <a:rPr lang="en-US" dirty="0" err="1" smtClean="0"/>
              <a:t>loinc.org&amp;code</a:t>
            </a:r>
            <a:r>
              <a:rPr lang="en-US" dirty="0" smtClean="0"/>
              <a:t>=8480-6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968589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10:15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62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5943378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[RS] This modified to</a:t>
            </a:r>
            <a:r>
              <a:rPr lang="en-GB" baseline="0" dirty="0" smtClean="0"/>
              <a:t> match the actual section (also note here that the brochure Sept 2014 is wrong)</a:t>
            </a:r>
            <a:endParaRPr lang="en-GB" dirty="0" smtClean="0"/>
          </a:p>
          <a:p>
            <a:r>
              <a:rPr lang="en-GB" dirty="0" smtClean="0"/>
              <a:t>(RS –</a:t>
            </a:r>
            <a:r>
              <a:rPr lang="en-GB" baseline="0" dirty="0" smtClean="0"/>
              <a:t> actual sections below. TODO update this slide.</a:t>
            </a:r>
            <a:r>
              <a:rPr lang="en-GB" dirty="0" smtClean="0"/>
              <a:t>)</a:t>
            </a:r>
          </a:p>
          <a:p>
            <a:r>
              <a:rPr lang="en-GB" dirty="0" smtClean="0"/>
              <a:t>Introduction</a:t>
            </a:r>
          </a:p>
          <a:p>
            <a:r>
              <a:rPr lang="en-GB" b="1" dirty="0" smtClean="0"/>
              <a:t>Deconstructing FHIR</a:t>
            </a:r>
          </a:p>
          <a:p>
            <a:r>
              <a:rPr lang="en-GB" b="1" dirty="0" smtClean="0"/>
              <a:t>REST Interface</a:t>
            </a:r>
          </a:p>
          <a:p>
            <a:r>
              <a:rPr lang="en-GB" b="1" dirty="0" smtClean="0"/>
              <a:t>  Resources in code</a:t>
            </a:r>
          </a:p>
          <a:p>
            <a:r>
              <a:rPr lang="en-GB" dirty="0" smtClean="0"/>
              <a:t>Break</a:t>
            </a:r>
          </a:p>
          <a:p>
            <a:r>
              <a:rPr lang="en-GB" b="1" dirty="0" smtClean="0"/>
              <a:t>  Bundles</a:t>
            </a:r>
          </a:p>
          <a:p>
            <a:r>
              <a:rPr lang="en-GB" b="1" dirty="0" smtClean="0"/>
              <a:t>Search</a:t>
            </a:r>
          </a:p>
          <a:p>
            <a:r>
              <a:rPr lang="en-GB" b="1" dirty="0" smtClean="0"/>
              <a:t>Beyond REST</a:t>
            </a:r>
          </a:p>
          <a:p>
            <a:r>
              <a:rPr lang="en-GB" b="1" dirty="0" smtClean="0"/>
              <a:t>Inside the FHIR distro</a:t>
            </a:r>
          </a:p>
          <a:p>
            <a:r>
              <a:rPr lang="en-GB" b="1" dirty="0" smtClean="0"/>
              <a:t>Profiles and validation</a:t>
            </a:r>
          </a:p>
          <a:p>
            <a:r>
              <a:rPr lang="en-GB" b="1" strike="sngStrike" baseline="0" dirty="0" smtClean="0"/>
              <a:t>Building a FHIR server</a:t>
            </a:r>
          </a:p>
          <a:p>
            <a:r>
              <a:rPr lang="en-GB" dirty="0" smtClean="0"/>
              <a:t>The End… is near</a:t>
            </a:r>
          </a:p>
          <a:p>
            <a:endParaRPr lang="nl-NL" dirty="0" smtClean="0"/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92D5FE-85CA-40E6-8273-48A5F35DE016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00714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8EFF599-57A5-464D-BBDE-DD73E3C700F9}" type="slidenum">
              <a:rPr lang="en-US"/>
              <a:pPr/>
              <a:t>64</a:t>
            </a:fld>
            <a:endParaRPr lang="en-US" dirty="0"/>
          </a:p>
        </p:txBody>
      </p:sp>
      <p:sp>
        <p:nvSpPr>
          <p:cNvPr id="5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Time: 0:50:00-1:30:00 (40 minutes) [26 slides, 41 to 66]</a:t>
            </a:r>
          </a:p>
          <a:p>
            <a:endParaRPr lang="en-US" dirty="0" smtClean="0"/>
          </a:p>
          <a:p>
            <a:r>
              <a:rPr lang="en-US" dirty="0" smtClean="0"/>
              <a:t>Rik -</a:t>
            </a:r>
            <a:r>
              <a:rPr lang="en-US" baseline="0" dirty="0" smtClean="0"/>
              <a:t> start at 14:20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240596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* Content is the same</a:t>
            </a:r>
            <a:endParaRPr lang="nl-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nl-NL" smtClean="0"/>
              <a:t>25-6-2010</a:t>
            </a:r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844DE-39AC-45D5-92A8-262EC95D3BAB}" type="slidenum">
              <a:rPr lang="nl-NL" smtClean="0"/>
              <a:pPr/>
              <a:t>65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2854506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Rik – Start at the top right with</a:t>
            </a:r>
            <a:r>
              <a:rPr lang="en-GB" baseline="0" dirty="0" smtClean="0"/>
              <a:t> the report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92D5FE-85CA-40E6-8273-48A5F35DE016}" type="slidenum">
              <a:rPr lang="en-US" smtClean="0"/>
              <a:pPr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943917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itchFamily="34" charset="0"/>
              <a:buChar char="•"/>
            </a:pPr>
            <a:r>
              <a:rPr lang="en-US" dirty="0" smtClean="0"/>
              <a:t>You can retrieve any person using a GET on the person’s id, which is just an url</a:t>
            </a:r>
            <a:r>
              <a:rPr lang="en-US" baseline="0" dirty="0" smtClean="0"/>
              <a:t> on the server: /fhir/Patient/&lt;id&gt;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/>
              <a:t>We have our own MIME-type: “text/xml+fhir”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/>
              <a:t>Note that FHIR always uses UTF-8. Since this is not the default for HTTP, the server explicitly mentions this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/>
              <a:t>But should mean the xml encoding mentions “utf-8” and that the payload is really encoded in utf-8</a:t>
            </a:r>
          </a:p>
          <a:p>
            <a:pPr marL="171450" marR="0" indent="-17145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baseline="0" dirty="0" smtClean="0"/>
              <a:t>There can be a Byte Order Mark, but hopefully your framework handles all that ;-) [RS this is an optional character string preceding a UTF-8 set of bytes, to say if little endian or big endian – which is actually irrelevant to UTF-8]</a:t>
            </a:r>
          </a:p>
          <a:p>
            <a:pPr marL="171450" marR="0" indent="-17145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baseline="0" dirty="0" smtClean="0"/>
              <a:t>The response returns a Content-Location header with a version-specific location….see </a:t>
            </a:r>
            <a:r>
              <a:rPr lang="en-US" strike="sngStrike" baseline="0" dirty="0" smtClean="0"/>
              <a:t>next </a:t>
            </a:r>
            <a:r>
              <a:rPr lang="en-US" baseline="0" dirty="0" smtClean="0"/>
              <a:t>slide 52 [RS]</a:t>
            </a:r>
          </a:p>
          <a:p>
            <a:pPr marL="171450" marR="0" indent="-17145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baseline="0" dirty="0" smtClean="0"/>
              <a:t>Specify XML / JSON</a:t>
            </a:r>
          </a:p>
          <a:p>
            <a:pPr marL="171450" marR="0" indent="-17145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baseline="0" dirty="0" smtClean="0"/>
              <a:t>More on query later</a:t>
            </a:r>
          </a:p>
          <a:p>
            <a:pPr marL="171450" indent="-171450">
              <a:buFont typeface="Arial" pitchFamily="34" charset="0"/>
              <a:buChar char="•"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92D5FE-85CA-40E6-8273-48A5F35DE016}" type="slidenum">
              <a:rPr lang="en-US" smtClean="0"/>
              <a:pPr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818795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28" indent="-171428" defTabSz="914281">
              <a:buFont typeface="Arial" charset="0"/>
              <a:buChar char="•"/>
              <a:defRPr/>
            </a:pPr>
            <a:r>
              <a:rPr lang="en-US" dirty="0" smtClean="0"/>
              <a:t>This is not only the URL you use to retrieve the resource, it’s also its id.</a:t>
            </a:r>
          </a:p>
          <a:p>
            <a:pPr marL="171428" indent="-171428" defTabSz="914281">
              <a:buFont typeface="Arial" charset="0"/>
              <a:buChar char="•"/>
              <a:defRPr/>
            </a:pPr>
            <a:r>
              <a:rPr lang="en-US" dirty="0" smtClean="0"/>
              <a:t>All URL’s in FHIR are</a:t>
            </a:r>
            <a:r>
              <a:rPr lang="en-US" baseline="0" dirty="0" smtClean="0"/>
              <a:t> case-sensitive (and so is the id)</a:t>
            </a:r>
          </a:p>
          <a:p>
            <a:pPr marL="0" indent="0" defTabSz="914281">
              <a:buFont typeface="Arial" charset="0"/>
              <a:buNone/>
              <a:defRPr/>
            </a:pPr>
            <a:endParaRPr lang="en-US" baseline="0" dirty="0" smtClean="0"/>
          </a:p>
          <a:p>
            <a:pPr marL="171428" indent="-171428" defTabSz="914281">
              <a:buFont typeface="Arial" charset="0"/>
              <a:buChar char="•"/>
              <a:defRPr/>
            </a:pPr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92D5FE-85CA-40E6-8273-48A5F35DE016}" type="slidenum">
              <a:rPr lang="en-US" smtClean="0"/>
              <a:pPr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041340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Pink</a:t>
            </a:r>
            <a:r>
              <a:rPr lang="en-US" baseline="0" dirty="0" smtClean="0"/>
              <a:t> box is resource</a:t>
            </a:r>
          </a:p>
          <a:p>
            <a:r>
              <a:rPr lang="en-US" baseline="0" dirty="0" smtClean="0"/>
              <a:t>Metadata has the ID, and history with version of 4</a:t>
            </a:r>
          </a:p>
          <a:p>
            <a:endParaRPr lang="en-US" baseline="0" dirty="0" smtClean="0"/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(core resource and stuff around the resource – yellow is no longer in HTTP, but in metadata) - </a:t>
            </a:r>
            <a:r>
              <a:rPr lang="nl-NL" sz="1200" i="1" dirty="0" smtClean="0"/>
              <a:t>http://hl7.org/fhir/tag</a:t>
            </a:r>
            <a:r>
              <a:rPr lang="nl-NL" sz="1200" dirty="0" smtClean="0"/>
              <a:t>http://example.org/fhir/Status#Test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92D5FE-85CA-40E6-8273-48A5F35DE016}" type="slidenum">
              <a:rPr lang="en-US" smtClean="0"/>
              <a:pPr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900462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Note that the Version Id is considered a "weak"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ETag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and </a:t>
            </a:r>
            <a:r>
              <a:rPr lang="en-US" dirty="0" err="1" smtClean="0"/>
              <a:t>ETag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 headers should be prefixed with </a:t>
            </a:r>
            <a:r>
              <a:rPr lang="en-US" dirty="0" smtClean="0"/>
              <a:t>W/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 and enclosed in quotes, for example: </a:t>
            </a:r>
            <a:r>
              <a:rPr lang="en-US" dirty="0" err="1" smtClean="0"/>
              <a:t>ETag</a:t>
            </a:r>
            <a:r>
              <a:rPr lang="en-US" dirty="0" smtClean="0"/>
              <a:t>: W/"3141"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92D5FE-85CA-40E6-8273-48A5F35DE016}" type="slidenum">
              <a:rPr lang="en-US" smtClean="0"/>
              <a:pPr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987830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itchFamily="34" charset="0"/>
              <a:buChar char="•"/>
            </a:pPr>
            <a:r>
              <a:rPr lang="en-US" dirty="0" smtClean="0"/>
              <a:t>You can retrieve any person using a GET on the person’s id, which is just an url</a:t>
            </a:r>
            <a:r>
              <a:rPr lang="en-US" baseline="0" dirty="0" smtClean="0"/>
              <a:t> on the server: /fhir/person/@&lt;id&gt;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/>
              <a:t>We have our own MIME-type: “text/xml+fhir”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/>
              <a:t>Note that FHIR always uses UTF-8. Since this is not the default for HTTP, the server explicitly mentions this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/>
              <a:t>But should mean the xml encoding mentions “utf-8” and that the payload is really encoded in utf-8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/>
              <a:t>There can be a Byte Order Mark, but hopefully your framework handles all that ;-)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/>
              <a:t>The response returns a Content-Location header with a version-specific location….see next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92D5FE-85CA-40E6-8273-48A5F35DE016}" type="slidenum">
              <a:rPr lang="en-US" smtClean="0"/>
              <a:pPr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818795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en-US" dirty="0" smtClean="0"/>
              <a:t>Both</a:t>
            </a:r>
            <a:r>
              <a:rPr lang="en-US" baseline="0" dirty="0" smtClean="0"/>
              <a:t> the Resource id URL and the version-specific URL are used on many places of the REST spec and resource content (References!). They are always used consistently in this form.</a:t>
            </a:r>
          </a:p>
          <a:p>
            <a:pPr marL="171450" indent="-171450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92D5FE-85CA-40E6-8273-48A5F35DE016}" type="slidenum">
              <a:rPr lang="en-US" smtClean="0"/>
              <a:pPr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91549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28" indent="-171428">
              <a:buFont typeface="Arial" pitchFamily="34" charset="0"/>
              <a:buChar char="•"/>
            </a:pPr>
            <a:r>
              <a:rPr lang="en-US" dirty="0" smtClean="0"/>
              <a:t>You can retrieve any patient using a GET on the patient’s id, which is just an url</a:t>
            </a:r>
            <a:r>
              <a:rPr lang="en-US" baseline="0" dirty="0" smtClean="0"/>
              <a:t> on the server: /fhir/Patient/&lt;id&gt;</a:t>
            </a:r>
          </a:p>
          <a:p>
            <a:pPr marL="171428" indent="-171428">
              <a:buFont typeface="Arial" pitchFamily="34" charset="0"/>
              <a:buChar char="•"/>
            </a:pPr>
            <a:r>
              <a:rPr lang="en-US" baseline="0" dirty="0" smtClean="0"/>
              <a:t>We have our own MIME-type: “application/xml+fhir” and “application/json+fhir”</a:t>
            </a:r>
          </a:p>
          <a:p>
            <a:pPr marL="171428" indent="-171428">
              <a:buFont typeface="Arial" pitchFamily="34" charset="0"/>
              <a:buChar char="•"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92D5FE-85CA-40E6-8273-48A5F35DE016}" type="slidenum">
              <a:rPr lang="en-US" smtClean="0"/>
              <a:pPr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81879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92D5FE-85CA-40E6-8273-48A5F35DE016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921054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Rik – these</a:t>
            </a:r>
            <a:r>
              <a:rPr lang="en-GB" baseline="0" dirty="0" smtClean="0"/>
              <a:t> are section numbers from FHIR spec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92D5FE-85CA-40E6-8273-48A5F35DE016}" type="slidenum">
              <a:rPr lang="en-US" smtClean="0"/>
              <a:pPr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964632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Whether server allows this depends on the level of trust between</a:t>
            </a:r>
            <a:r>
              <a:rPr lang="en-US" baseline="0" dirty="0" smtClean="0"/>
              <a:t> server and client: e.g. in-house scenario versus nation-wide network.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92D5FE-85CA-40E6-8273-48A5F35DE016}" type="slidenum">
              <a:rPr lang="en-US" smtClean="0"/>
              <a:pPr/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623233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Behaviour depends on</a:t>
            </a:r>
            <a:r>
              <a:rPr lang="en-US" baseline="0" dirty="0" smtClean="0"/>
              <a:t> server configuration (and made public in a conformance statement).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92D5FE-85CA-40E6-8273-48A5F35DE016}" type="slidenum">
              <a:rPr lang="en-US" smtClean="0"/>
              <a:pPr/>
              <a:t>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984362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*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the deletion operation should be understood as deleting the record of the resource, 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with nothing about the state of the real-world corresponding resource implied.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92D5FE-85CA-40E6-8273-48A5F35DE016}" type="slidenum">
              <a:rPr lang="en-US" smtClean="0"/>
              <a:pPr/>
              <a:t>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630673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* Now, if you query for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/server.org/fhir/patient/</a:t>
            </a:r>
            <a:r>
              <a:rPr lang="en-US" sz="1200" b="1" dirty="0" smtClean="0">
                <a:latin typeface="Courier New" pitchFamily="49" charset="0"/>
                <a:cs typeface="Courier New" pitchFamily="49" charset="0"/>
              </a:rPr>
              <a:t>33, </a:t>
            </a:r>
            <a:r>
              <a:rPr lang="en-US" sz="1200" b="0" dirty="0" smtClean="0">
                <a:latin typeface="Courier New" pitchFamily="49" charset="0"/>
                <a:cs typeface="Courier New" pitchFamily="49" charset="0"/>
              </a:rPr>
              <a:t>you</a:t>
            </a:r>
            <a:r>
              <a:rPr lang="en-US" sz="1200" b="0" baseline="0" dirty="0" smtClean="0">
                <a:latin typeface="Courier New" pitchFamily="49" charset="0"/>
                <a:cs typeface="Courier New" pitchFamily="49" charset="0"/>
              </a:rPr>
              <a:t> get a 410 [RS corrected note from @33, no longer using @]</a:t>
            </a:r>
            <a:endParaRPr lang="en-US" sz="1200" b="1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92D5FE-85CA-40E6-8273-48A5F35DE016}" type="slidenum">
              <a:rPr lang="en-US" smtClean="0"/>
              <a:pPr/>
              <a:t>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333373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* The resource returns back to life!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92D5FE-85CA-40E6-8273-48A5F35DE016}" type="slidenum">
              <a:rPr lang="en-US" smtClean="0"/>
              <a:pPr/>
              <a:t>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333373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8EFF599-57A5-464D-BBDE-DD73E3C700F9}" type="slidenum">
              <a:rPr lang="en-US"/>
              <a:pPr/>
              <a:t>90</a:t>
            </a:fld>
            <a:endParaRPr lang="en-US" dirty="0"/>
          </a:p>
        </p:txBody>
      </p:sp>
      <p:sp>
        <p:nvSpPr>
          <p:cNvPr id="5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Time: 40:00-50:00 (10 minutes) [7 slides, 67 to 73] </a:t>
            </a:r>
          </a:p>
          <a:p>
            <a:r>
              <a:rPr lang="en-US" dirty="0" smtClean="0"/>
              <a:t>Rik - should start at 14:50,</a:t>
            </a:r>
            <a:r>
              <a:rPr lang="en-US" baseline="0" dirty="0" smtClean="0"/>
              <a:t> with break at 15:00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152647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 smtClean="0"/>
              <a:t>[RS]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NuGet</a:t>
            </a:r>
            <a:r>
              <a:rPr lang="en-US" baseline="0" dirty="0" smtClean="0"/>
              <a:t> syntax: </a:t>
            </a: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Install-Package Hl7.Fhir –Pre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http://ewoutkramer.github.io/fhir-net-api/whats-new.html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92D5FE-85CA-40E6-8273-48A5F35DE016}" type="slidenum">
              <a:rPr lang="en-US" smtClean="0"/>
              <a:pPr/>
              <a:t>91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82126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8EFF599-57A5-464D-BBDE-DD73E3C700F9}" type="slidenum">
              <a:rPr lang="en-US"/>
              <a:pPr/>
              <a:t>97</a:t>
            </a:fld>
            <a:endParaRPr lang="en-US" dirty="0"/>
          </a:p>
        </p:txBody>
      </p:sp>
      <p:sp>
        <p:nvSpPr>
          <p:cNvPr id="5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Time: 0:50:00-1:30:00 (40 minutes, 16 slides 74 to 89)</a:t>
            </a:r>
          </a:p>
          <a:p>
            <a:r>
              <a:rPr lang="en-US" dirty="0" smtClean="0"/>
              <a:t>Rik - Start after break at 15:30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023620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92D5FE-85CA-40E6-8273-48A5F35DE016}" type="slidenum">
              <a:rPr lang="en-US" smtClean="0"/>
              <a:pPr/>
              <a:t>99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67344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66800" y="819150"/>
            <a:ext cx="4441825" cy="3330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344100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[RS _since</a:t>
            </a:r>
            <a:r>
              <a:rPr lang="nl-NL" baseline="0" dirty="0" smtClean="0"/>
              <a:t> is used with _history</a:t>
            </a:r>
            <a:r>
              <a:rPr lang="nl-NL" dirty="0" smtClean="0"/>
              <a:t>]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92D5FE-85CA-40E6-8273-48A5F35DE016}" type="slidenum">
              <a:rPr lang="en-US" smtClean="0"/>
              <a:pPr/>
              <a:t>100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637273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8EFF599-57A5-464D-BBDE-DD73E3C700F9}" type="slidenum">
              <a:rPr lang="en-US"/>
              <a:pPr/>
              <a:t>103</a:t>
            </a:fld>
            <a:endParaRPr lang="en-US" dirty="0"/>
          </a:p>
        </p:txBody>
      </p:sp>
      <p:sp>
        <p:nvSpPr>
          <p:cNvPr id="5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Time: 1:30:00-1:50:00 (20 minutes) [9 slides, 90 to 98]</a:t>
            </a:r>
          </a:p>
          <a:p>
            <a:r>
              <a:rPr lang="en-US" dirty="0" smtClean="0"/>
              <a:t>Rik – Start at 16:05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94334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92D5FE-85CA-40E6-8273-48A5F35DE016}" type="slidenum">
              <a:rPr lang="en-US" smtClean="0"/>
              <a:pPr/>
              <a:t>104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9731944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 smtClean="0"/>
              <a:t>[RS]</a:t>
            </a:r>
            <a:r>
              <a:rPr lang="en-US" baseline="0" noProof="0" dirty="0" smtClean="0"/>
              <a:t> key here is that some are neither M nor F</a:t>
            </a:r>
            <a:endParaRPr lang="en-US" noProof="0" dirty="0" smtClean="0"/>
          </a:p>
          <a:p>
            <a:r>
              <a:rPr lang="en-US" noProof="0" dirty="0" smtClean="0"/>
              <a:t>[RS] </a:t>
            </a:r>
            <a:r>
              <a:rPr lang="en-US" strike="sngStrike" noProof="0" dirty="0" smtClean="0"/>
              <a:t>Look at</a:t>
            </a:r>
            <a:r>
              <a:rPr lang="en-US" strike="sngStrike" baseline="0" noProof="0" dirty="0" smtClean="0"/>
              <a:t>  </a:t>
            </a:r>
            <a:r>
              <a:rPr lang="en-US" strike="noStrike" baseline="0" noProof="0" dirty="0" smtClean="0"/>
              <a:t> For more info see m</a:t>
            </a:r>
            <a:r>
              <a:rPr lang="en-US" baseline="0" noProof="0" dirty="0" smtClean="0"/>
              <a:t>odifiers on the HL7 FHIR site (:exact, :missing, etc.) Search, 2.2.2.1</a:t>
            </a: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92D5FE-85CA-40E6-8273-48A5F35DE016}" type="slidenum">
              <a:rPr lang="en-US" smtClean="0"/>
              <a:pPr/>
              <a:t>106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84499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  <a:hlinkClick r:id="rId3"/>
              </a:rPr>
              <a:t>http://fhirtest.uhn.ca/baseDstu2/Observation?date=2016-10-13&amp;_include=Observation:patient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92D5FE-85CA-40E6-8273-48A5F35DE016}" type="slidenum">
              <a:rPr lang="en-US" smtClean="0"/>
              <a:pPr/>
              <a:t>114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456566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4588" y="685800"/>
            <a:ext cx="4557712" cy="34178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0871794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[RS] _searc</a:t>
            </a:r>
            <a:r>
              <a:rPr lang="en-US" baseline="0" dirty="0" smtClean="0"/>
              <a:t>h version is an alternative, and is documented in 2.1.11, under RESTful API</a:t>
            </a:r>
          </a:p>
          <a:p>
            <a:r>
              <a:rPr lang="en-US" baseline="0" dirty="0" smtClean="0"/>
              <a:t>[RS] note search is case and accent insensitive (unless :exact is specified), and are “partial”. 2.2.2.4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92D5FE-85CA-40E6-8273-48A5F35DE016}" type="slidenum">
              <a:rPr lang="en-US" smtClean="0"/>
              <a:pPr/>
              <a:t>123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2045372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8EFF599-57A5-464D-BBDE-DD73E3C700F9}" type="slidenum">
              <a:rPr lang="en-US"/>
              <a:pPr/>
              <a:t>124</a:t>
            </a:fld>
            <a:endParaRPr lang="en-US" dirty="0"/>
          </a:p>
        </p:txBody>
      </p:sp>
      <p:sp>
        <p:nvSpPr>
          <p:cNvPr id="5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Time: 1:50:00-2:00:00 (10 minutes) [18 slides, 99 to 116]</a:t>
            </a:r>
          </a:p>
          <a:p>
            <a:r>
              <a:rPr lang="en-US" dirty="0" smtClean="0"/>
              <a:t>Rik - Start 16:25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841832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en-US" dirty="0" smtClean="0"/>
              <a:t>A</a:t>
            </a:r>
            <a:r>
              <a:rPr lang="en-US" baseline="0" dirty="0" smtClean="0"/>
              <a:t> Document, no matter how nested, is flattened to a list of entries, the Document’s header being the first.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The document header (and any other the other resources) refer to each other using normal references to reflect the document’s nesting.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Of course, there may be a digital signature (on the whole Bundle) to attest to the content of the document.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92D5FE-85CA-40E6-8273-48A5F35DE016}" type="slidenum">
              <a:rPr lang="en-US" smtClean="0"/>
              <a:pPr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613569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nl-NL" smtClean="0"/>
              <a:t>25-6-2010</a:t>
            </a:r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844DE-39AC-45D5-92A8-262EC95D3BAB}" type="slidenum">
              <a:rPr lang="nl-NL" smtClean="0"/>
              <a:pPr/>
              <a:t>129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971527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92D5FE-85CA-40E6-8273-48A5F35DE016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8129755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[RS] Tags are http header “category”s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92D5FE-85CA-40E6-8273-48A5F35DE016}" type="slidenum">
              <a:rPr lang="en-US" smtClean="0"/>
              <a:pPr/>
              <a:t>131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7699844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* But of course, some server could have functions to disassemble documents on reception. Since the contents</a:t>
            </a:r>
            <a:r>
              <a:rPr lang="en-US" baseline="0" dirty="0" smtClean="0"/>
              <a:t> of documents are resources, each of the contained resources (including the Document header) can be stored using the normal REST interface. But they are no longer the document anymore!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92D5FE-85CA-40E6-8273-48A5F35DE016}" type="slidenum">
              <a:rPr lang="en-US" smtClean="0"/>
              <a:pPr/>
              <a:t>132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4288157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en-US" dirty="0" smtClean="0"/>
              <a:t>A Message is similar, refers</a:t>
            </a:r>
            <a:r>
              <a:rPr lang="en-US" baseline="0" dirty="0" smtClean="0"/>
              <a:t> (amongst others) to its author, and contains information about the source, destination and the event that triggered it.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A message contains 1 “data” resource, which is the root of the payload of the message. This is just a normal resource, which in its turn can refer to other related resources.</a:t>
            </a:r>
          </a:p>
          <a:p>
            <a:pPr marL="171450" indent="-171450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92D5FE-85CA-40E6-8273-48A5F35DE016}" type="slidenum">
              <a:rPr lang="en-US" smtClean="0"/>
              <a:pPr/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807944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*</a:t>
            </a:r>
            <a:r>
              <a:rPr lang="en-US" baseline="0" dirty="0" smtClean="0"/>
              <a:t> It’s the same drop-off point as for documents!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92D5FE-85CA-40E6-8273-48A5F35DE016}" type="slidenum">
              <a:rPr lang="en-US" smtClean="0"/>
              <a:pPr/>
              <a:t>139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4288157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8EFF599-57A5-464D-BBDE-DD73E3C700F9}" type="slidenum">
              <a:rPr lang="en-US"/>
              <a:pPr/>
              <a:t>147</a:t>
            </a:fld>
            <a:endParaRPr lang="en-US" dirty="0"/>
          </a:p>
        </p:txBody>
      </p:sp>
      <p:sp>
        <p:nvSpPr>
          <p:cNvPr id="5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Time: 40:00-50:00 (10 minutes) [9 slides, 126 to 134]</a:t>
            </a:r>
          </a:p>
          <a:p>
            <a:r>
              <a:rPr lang="en-US" dirty="0" smtClean="0"/>
              <a:t>Rik</a:t>
            </a:r>
            <a:r>
              <a:rPr lang="en-US" baseline="0" dirty="0" smtClean="0"/>
              <a:t> – 16:45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241010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4588" y="685800"/>
            <a:ext cx="4557712" cy="34178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Eat your own dog food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8875887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 smtClean="0"/>
              <a:t>[RS</a:t>
            </a:r>
            <a:r>
              <a:rPr lang="en-US" baseline="0" dirty="0" smtClean="0"/>
              <a:t> think these notes are copied from slide 20</a:t>
            </a:r>
            <a:r>
              <a:rPr lang="en-US" dirty="0" smtClean="0"/>
              <a:t>]</a:t>
            </a:r>
          </a:p>
          <a:p>
            <a:pPr marL="171428" indent="-171428">
              <a:buFontTx/>
              <a:buChar char="-"/>
            </a:pPr>
            <a:r>
              <a:rPr lang="en-US" strike="sngStrike" dirty="0" smtClean="0"/>
              <a:t>Only the Resources are user-definable, other types are “built-in”</a:t>
            </a:r>
          </a:p>
          <a:p>
            <a:pPr marL="171428" indent="-171428">
              <a:buFontTx/>
              <a:buChar char="-"/>
            </a:pPr>
            <a:r>
              <a:rPr lang="en-US" strike="sngStrike" dirty="0" smtClean="0"/>
              <a:t>Derived primitives are patterns -&gt; validation consists of regexp matching</a:t>
            </a:r>
          </a:p>
          <a:p>
            <a:pPr marL="171428" indent="-171428">
              <a:buFontTx/>
              <a:buChar char="-"/>
            </a:pPr>
            <a:r>
              <a:rPr lang="en-US" strike="sngStrike" dirty="0" smtClean="0"/>
              <a:t>Constrained types are</a:t>
            </a:r>
            <a:r>
              <a:rPr lang="en-US" strike="sngStrike" baseline="0" dirty="0" smtClean="0"/>
              <a:t> defined using invariants (OCL, Xpath, prose) -&gt; validation using schematron, code</a:t>
            </a:r>
          </a:p>
          <a:p>
            <a:pPr marL="171428" indent="-171428">
              <a:buFontTx/>
              <a:buChar char="-"/>
            </a:pPr>
            <a:r>
              <a:rPr lang="en-US" strike="sngStrike" dirty="0" smtClean="0"/>
              <a:t>Narrative and Extension are both ONLY used in Resources</a:t>
            </a:r>
          </a:p>
          <a:p>
            <a:pPr marL="171428" indent="-171428">
              <a:buFontTx/>
              <a:buChar char="-"/>
            </a:pPr>
            <a:r>
              <a:rPr lang="en-US" strike="sngStrike" dirty="0" smtClean="0"/>
              <a:t>Resources can use both (derived) primitives and composite datatypes in its definitions</a:t>
            </a:r>
          </a:p>
          <a:p>
            <a:pPr marL="171428" indent="-171428">
              <a:buFontTx/>
              <a:buChar char="-"/>
            </a:pPr>
            <a:r>
              <a:rPr lang="en-US" strike="sngStrike" dirty="0" smtClean="0"/>
              <a:t>Infrastructural types need special</a:t>
            </a:r>
            <a:r>
              <a:rPr lang="en-US" strike="sngStrike" baseline="0" dirty="0" smtClean="0"/>
              <a:t> handling, not general-purpose types</a:t>
            </a:r>
            <a:endParaRPr lang="en-US" strike="sngStrik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92D5FE-85CA-40E6-8273-48A5F35DE016}" type="slidenum">
              <a:rPr lang="en-US" smtClean="0"/>
              <a:pPr/>
              <a:t>151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0409385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28" indent="-171428" defTabSz="914281">
              <a:buFont typeface="Arial" charset="0"/>
              <a:buChar char="•"/>
              <a:defRPr/>
            </a:pPr>
            <a:r>
              <a:rPr lang="nl-NL" dirty="0" err="1" smtClean="0"/>
              <a:t>Really</a:t>
            </a:r>
            <a:r>
              <a:rPr lang="nl-NL" dirty="0" smtClean="0"/>
              <a:t> </a:t>
            </a:r>
            <a:r>
              <a:rPr lang="nl-NL" i="1" dirty="0" err="1" smtClean="0"/>
              <a:t>any</a:t>
            </a:r>
            <a:r>
              <a:rPr lang="nl-NL" dirty="0" smtClean="0"/>
              <a:t> FHIR element (Resource, Datatype, </a:t>
            </a:r>
            <a:r>
              <a:rPr lang="nl-NL" dirty="0" err="1" smtClean="0"/>
              <a:t>Primitive</a:t>
            </a:r>
            <a:r>
              <a:rPr lang="nl-NL" dirty="0" smtClean="0"/>
              <a:t>) </a:t>
            </a:r>
            <a:r>
              <a:rPr lang="nl-NL" dirty="0" err="1" smtClean="0"/>
              <a:t>can</a:t>
            </a:r>
            <a:r>
              <a:rPr lang="nl-NL" dirty="0" smtClean="0"/>
              <a:t> </a:t>
            </a:r>
            <a:r>
              <a:rPr lang="nl-NL" dirty="0" err="1" smtClean="0"/>
              <a:t>be</a:t>
            </a:r>
            <a:r>
              <a:rPr lang="nl-NL" dirty="0" smtClean="0"/>
              <a:t> </a:t>
            </a:r>
            <a:r>
              <a:rPr lang="nl-NL" dirty="0" err="1" smtClean="0"/>
              <a:t>extended</a:t>
            </a:r>
            <a:r>
              <a:rPr lang="nl-NL" dirty="0" smtClean="0"/>
              <a:t>. Just nest </a:t>
            </a:r>
            <a:r>
              <a:rPr lang="nl-NL" dirty="0" err="1" smtClean="0"/>
              <a:t>an</a:t>
            </a:r>
            <a:r>
              <a:rPr lang="nl-NL" dirty="0" smtClean="0"/>
              <a:t> &lt;extension&gt; element </a:t>
            </a:r>
            <a:r>
              <a:rPr lang="nl-NL" dirty="0" err="1" smtClean="0"/>
              <a:t>under</a:t>
            </a:r>
            <a:r>
              <a:rPr lang="nl-NL" dirty="0" smtClean="0"/>
              <a:t> the </a:t>
            </a:r>
            <a:r>
              <a:rPr lang="nl-NL" dirty="0" err="1" smtClean="0"/>
              <a:t>thing</a:t>
            </a:r>
            <a:r>
              <a:rPr lang="nl-NL" dirty="0" smtClean="0"/>
              <a:t> </a:t>
            </a:r>
            <a:r>
              <a:rPr lang="nl-NL" dirty="0" err="1" smtClean="0"/>
              <a:t>you</a:t>
            </a:r>
            <a:r>
              <a:rPr lang="nl-NL" dirty="0" smtClean="0"/>
              <a:t> want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extend</a:t>
            </a:r>
            <a:endParaRPr lang="nl-NL" dirty="0" smtClean="0"/>
          </a:p>
          <a:p>
            <a:pPr marL="171428" indent="-171428" defTabSz="914281">
              <a:buFont typeface="Arial" charset="0"/>
              <a:buChar char="•"/>
              <a:defRPr/>
            </a:pPr>
            <a:r>
              <a:rPr lang="en-US" dirty="0" smtClean="0"/>
              <a:t>You should be able to go to the formal definition endpoint and get the definition of the extension.</a:t>
            </a:r>
          </a:p>
          <a:p>
            <a:pPr marL="171428" indent="-171428" defTabSz="914281">
              <a:buFont typeface="Arial" charset="0"/>
              <a:buChar char="•"/>
              <a:defRPr/>
            </a:pPr>
            <a:r>
              <a:rPr lang="en-US" dirty="0" smtClean="0"/>
              <a:t>Note: birth order is already provided for</a:t>
            </a:r>
            <a:r>
              <a:rPr lang="en-US" baseline="0" dirty="0" smtClean="0"/>
              <a:t> in FHIR through the multipleBirthInteger</a:t>
            </a:r>
            <a:endParaRPr lang="nl-NL" dirty="0" smtClean="0"/>
          </a:p>
          <a:p>
            <a:pPr marL="171428" indent="-171428" defTabSz="914281">
              <a:buFont typeface="Arial" charset="0"/>
              <a:buChar char="•"/>
              <a:defRPr/>
            </a:pPr>
            <a:endParaRPr lang="nl-NL" dirty="0" smtClean="0"/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92D5FE-85CA-40E6-8273-48A5F35DE016}" type="slidenum">
              <a:rPr lang="en-US" smtClean="0"/>
              <a:pPr/>
              <a:t>152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5334779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4588" y="685800"/>
            <a:ext cx="4556125" cy="34178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</p:spPr>
        <p:txBody>
          <a:bodyPr lIns="91431" tIns="45716" rIns="91431" bIns="45716"/>
          <a:lstStyle/>
          <a:p>
            <a:fld id="{3A1F50BE-48AE-4332-BF46-C112AB8C5E91}" type="slidenum">
              <a:rPr lang="en-CA" smtClean="0"/>
              <a:t>154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01967569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A</a:t>
            </a:r>
            <a:r>
              <a:rPr lang="en-US" baseline="0" dirty="0" smtClean="0"/>
              <a:t> server might defer validation to another server (because it doesn’t know the profile)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A server may fetch the “unknown” profile and validate it itself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There may be several servers sharing the work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162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7483297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Put a query out in real time…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92D5FE-85CA-40E6-8273-48A5F35DE016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8953084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Show in spec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92D5FE-85CA-40E6-8273-48A5F35DE016}" type="slidenum">
              <a:rPr lang="en-US" smtClean="0"/>
              <a:pPr/>
              <a:t>163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02363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8EFF599-57A5-464D-BBDE-DD73E3C700F9}" type="slidenum">
              <a:rPr lang="en-US"/>
              <a:pPr/>
              <a:t>165</a:t>
            </a:fld>
            <a:endParaRPr lang="en-US" dirty="0"/>
          </a:p>
        </p:txBody>
      </p:sp>
      <p:sp>
        <p:nvSpPr>
          <p:cNvPr id="5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Time: 1:30:00-1:50:00 (20 minutes) [9 slides, 90 to 98]</a:t>
            </a:r>
          </a:p>
          <a:p>
            <a:r>
              <a:rPr lang="en-US" dirty="0" smtClean="0"/>
              <a:t>Rik – Start at 16:05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943344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8EFF599-57A5-464D-BBDE-DD73E3C700F9}" type="slidenum">
              <a:rPr lang="en-US"/>
              <a:pPr/>
              <a:t>169</a:t>
            </a:fld>
            <a:endParaRPr lang="en-US" dirty="0"/>
          </a:p>
        </p:txBody>
      </p:sp>
      <p:sp>
        <p:nvSpPr>
          <p:cNvPr id="5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Time: 2:35:00-2:55:00 (20 minutes)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2078340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8EFF599-57A5-464D-BBDE-DD73E3C700F9}" type="slidenum">
              <a:rPr lang="en-US"/>
              <a:pPr/>
              <a:t>176</a:t>
            </a:fld>
            <a:endParaRPr lang="en-US" dirty="0"/>
          </a:p>
        </p:txBody>
      </p:sp>
      <p:sp>
        <p:nvSpPr>
          <p:cNvPr id="5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Time: 10:00-35:00 (25 minutes)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796267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8EFF599-57A5-464D-BBDE-DD73E3C700F9}" type="slidenum">
              <a:rPr lang="en-US"/>
              <a:pPr/>
              <a:t>180</a:t>
            </a:fld>
            <a:endParaRPr lang="en-US" dirty="0"/>
          </a:p>
        </p:txBody>
      </p:sp>
      <p:sp>
        <p:nvSpPr>
          <p:cNvPr id="5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[RS –</a:t>
            </a:r>
            <a:r>
              <a:rPr lang="en-US" baseline="0" dirty="0" smtClean="0"/>
              <a:t> added thank you]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25754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nl-NL" dirty="0" err="1" smtClean="0"/>
              <a:t>You’re</a:t>
            </a:r>
            <a:r>
              <a:rPr lang="nl-NL" dirty="0" smtClean="0"/>
              <a:t> a </a:t>
            </a:r>
            <a:r>
              <a:rPr lang="nl-NL" dirty="0" err="1" smtClean="0"/>
              <a:t>message</a:t>
            </a:r>
            <a:r>
              <a:rPr lang="nl-NL" dirty="0" smtClean="0"/>
              <a:t> broker routing</a:t>
            </a:r>
            <a:r>
              <a:rPr lang="nl-NL" baseline="0" dirty="0" smtClean="0"/>
              <a:t> </a:t>
            </a:r>
            <a:r>
              <a:rPr lang="nl-NL" baseline="0" dirty="0" err="1" smtClean="0"/>
              <a:t>and</a:t>
            </a:r>
            <a:r>
              <a:rPr lang="nl-NL" baseline="0" dirty="0" smtClean="0"/>
              <a:t> </a:t>
            </a:r>
            <a:r>
              <a:rPr lang="nl-NL" dirty="0" smtClean="0"/>
              <a:t>translating </a:t>
            </a:r>
            <a:r>
              <a:rPr lang="nl-NL" dirty="0" err="1" smtClean="0"/>
              <a:t>between</a:t>
            </a:r>
            <a:r>
              <a:rPr lang="nl-NL" dirty="0" smtClean="0"/>
              <a:t> v2, v3 </a:t>
            </a:r>
            <a:r>
              <a:rPr lang="nl-NL" dirty="0" err="1" smtClean="0"/>
              <a:t>and</a:t>
            </a:r>
            <a:r>
              <a:rPr lang="nl-NL" dirty="0" smtClean="0"/>
              <a:t> FHIR</a:t>
            </a:r>
            <a:endParaRPr lang="nl-NL" baseline="0" dirty="0" smtClean="0"/>
          </a:p>
          <a:p>
            <a:pPr marL="171450" indent="-171450">
              <a:buFont typeface="Arial" charset="0"/>
              <a:buChar char="•"/>
            </a:pPr>
            <a:r>
              <a:rPr lang="nl-NL" baseline="0" dirty="0" err="1" smtClean="0"/>
              <a:t>Your</a:t>
            </a:r>
            <a:r>
              <a:rPr lang="nl-NL" baseline="0" dirty="0" smtClean="0"/>
              <a:t> </a:t>
            </a:r>
            <a:r>
              <a:rPr lang="nl-NL" baseline="0" dirty="0" err="1" smtClean="0"/>
              <a:t>app</a:t>
            </a:r>
            <a:r>
              <a:rPr lang="nl-NL" baseline="0" dirty="0" smtClean="0"/>
              <a:t> interfaces </a:t>
            </a:r>
            <a:r>
              <a:rPr lang="nl-NL" baseline="0" dirty="0" err="1" smtClean="0"/>
              <a:t>with</a:t>
            </a:r>
            <a:r>
              <a:rPr lang="nl-NL" baseline="0" dirty="0" smtClean="0"/>
              <a:t> a PHR </a:t>
            </a:r>
            <a:r>
              <a:rPr lang="nl-NL" baseline="0" dirty="0" err="1" smtClean="0"/>
              <a:t>using</a:t>
            </a:r>
            <a:r>
              <a:rPr lang="nl-NL" baseline="0" dirty="0" smtClean="0"/>
              <a:t> FHIR </a:t>
            </a:r>
            <a:r>
              <a:rPr lang="nl-NL" baseline="0" dirty="0" err="1" smtClean="0"/>
              <a:t>natively</a:t>
            </a:r>
            <a:endParaRPr lang="nl-NL" baseline="0" dirty="0" smtClean="0"/>
          </a:p>
          <a:p>
            <a:pPr marL="171450" indent="-171450">
              <a:buFont typeface="Arial" charset="0"/>
              <a:buChar char="•"/>
            </a:pPr>
            <a:r>
              <a:rPr lang="nl-NL" baseline="0" dirty="0" err="1" smtClean="0"/>
              <a:t>Your</a:t>
            </a:r>
            <a:r>
              <a:rPr lang="nl-NL" baseline="0" dirty="0" smtClean="0"/>
              <a:t> </a:t>
            </a:r>
            <a:r>
              <a:rPr lang="nl-NL" baseline="0" dirty="0" err="1" smtClean="0"/>
              <a:t>application</a:t>
            </a:r>
            <a:r>
              <a:rPr lang="nl-NL" baseline="0" dirty="0" smtClean="0"/>
              <a:t> </a:t>
            </a:r>
            <a:r>
              <a:rPr lang="nl-NL" baseline="0" dirty="0" err="1" smtClean="0"/>
              <a:t>can</a:t>
            </a:r>
            <a:r>
              <a:rPr lang="nl-NL" baseline="0" dirty="0" smtClean="0"/>
              <a:t> </a:t>
            </a:r>
            <a:r>
              <a:rPr lang="nl-NL" baseline="0" dirty="0" err="1" smtClean="0"/>
              <a:t>communicate</a:t>
            </a:r>
            <a:r>
              <a:rPr lang="nl-NL" baseline="0" dirty="0" smtClean="0"/>
              <a:t> </a:t>
            </a:r>
            <a:r>
              <a:rPr lang="nl-NL" baseline="0" dirty="0" err="1" smtClean="0"/>
              <a:t>using</a:t>
            </a:r>
            <a:r>
              <a:rPr lang="nl-NL" baseline="0" dirty="0" smtClean="0"/>
              <a:t> FHIR, but </a:t>
            </a:r>
            <a:r>
              <a:rPr lang="nl-NL" baseline="0" dirty="0" err="1" smtClean="0"/>
              <a:t>your</a:t>
            </a:r>
            <a:r>
              <a:rPr lang="nl-NL" baseline="0" dirty="0" smtClean="0"/>
              <a:t> software </a:t>
            </a:r>
            <a:r>
              <a:rPr lang="nl-NL" baseline="0" dirty="0" err="1" smtClean="0"/>
              <a:t>uses</a:t>
            </a:r>
            <a:r>
              <a:rPr lang="nl-NL" baseline="0" dirty="0" smtClean="0"/>
              <a:t> a </a:t>
            </a:r>
            <a:r>
              <a:rPr lang="nl-NL" baseline="0" dirty="0" err="1" smtClean="0"/>
              <a:t>proprietary</a:t>
            </a:r>
            <a:r>
              <a:rPr lang="nl-NL" baseline="0" dirty="0" smtClean="0"/>
              <a:t> RDBMS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noProof="0" dirty="0" smtClean="0"/>
              <a:t>[Use FHIR as the common language for a Vendor Neutral Archive – this is not pictured here but is ] [RS]</a:t>
            </a:r>
          </a:p>
          <a:p>
            <a:pPr marL="171450" indent="-171450">
              <a:buFont typeface="Arial" charset="0"/>
              <a:buChar char="•"/>
            </a:pPr>
            <a:r>
              <a:rPr lang="nl-NL" baseline="0" dirty="0" smtClean="0"/>
              <a:t>…Or a combination….</a:t>
            </a:r>
          </a:p>
          <a:p>
            <a:pPr marL="171450" indent="-171450">
              <a:buFont typeface="Arial" charset="0"/>
              <a:buChar char="•"/>
            </a:pPr>
            <a:r>
              <a:rPr lang="nl-NL" baseline="0" dirty="0" err="1" smtClean="0"/>
              <a:t>You</a:t>
            </a:r>
            <a:r>
              <a:rPr lang="nl-NL" baseline="0" dirty="0" smtClean="0"/>
              <a:t> </a:t>
            </a:r>
            <a:r>
              <a:rPr lang="nl-NL" baseline="0" dirty="0" err="1" smtClean="0"/>
              <a:t>might</a:t>
            </a:r>
            <a:r>
              <a:rPr lang="nl-NL" baseline="0" dirty="0" smtClean="0"/>
              <a:t> </a:t>
            </a:r>
            <a:r>
              <a:rPr lang="nl-NL" baseline="0" dirty="0" err="1" smtClean="0"/>
              <a:t>see</a:t>
            </a:r>
            <a:r>
              <a:rPr lang="nl-NL" baseline="0" dirty="0" smtClean="0"/>
              <a:t> data as a </a:t>
            </a:r>
            <a:r>
              <a:rPr lang="nl-NL" baseline="0" dirty="0" err="1" smtClean="0"/>
              <a:t>nested</a:t>
            </a:r>
            <a:r>
              <a:rPr lang="nl-NL" baseline="0" dirty="0" smtClean="0"/>
              <a:t> </a:t>
            </a:r>
            <a:r>
              <a:rPr lang="nl-NL" baseline="0" dirty="0" err="1" smtClean="0"/>
              <a:t>structure</a:t>
            </a:r>
            <a:r>
              <a:rPr lang="nl-NL" baseline="0" dirty="0" smtClean="0"/>
              <a:t> of XML, a series of </a:t>
            </a:r>
            <a:r>
              <a:rPr lang="nl-NL" baseline="0" dirty="0" err="1" smtClean="0"/>
              <a:t>tables</a:t>
            </a:r>
            <a:r>
              <a:rPr lang="nl-NL" baseline="0" dirty="0" smtClean="0"/>
              <a:t> </a:t>
            </a:r>
            <a:r>
              <a:rPr lang="nl-NL" baseline="0" dirty="0" err="1" smtClean="0"/>
              <a:t>with</a:t>
            </a:r>
            <a:r>
              <a:rPr lang="nl-NL" baseline="0" dirty="0" smtClean="0"/>
              <a:t> </a:t>
            </a:r>
            <a:r>
              <a:rPr lang="nl-NL" baseline="0" dirty="0" err="1" smtClean="0"/>
              <a:t>keys</a:t>
            </a:r>
            <a:r>
              <a:rPr lang="nl-NL" baseline="0" dirty="0" smtClean="0"/>
              <a:t>, class-</a:t>
            </a:r>
            <a:r>
              <a:rPr lang="nl-NL" baseline="0" dirty="0" err="1" smtClean="0"/>
              <a:t>diagrams</a:t>
            </a:r>
            <a:r>
              <a:rPr lang="nl-NL" baseline="0" dirty="0" smtClean="0"/>
              <a:t>….</a:t>
            </a:r>
          </a:p>
          <a:p>
            <a:endParaRPr lang="nl-NL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92D5FE-85CA-40E6-8273-48A5F35DE016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1158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152400" y="152400"/>
            <a:ext cx="8839200" cy="6477000"/>
            <a:chOff x="240" y="288"/>
            <a:chExt cx="5290" cy="3504"/>
          </a:xfrm>
        </p:grpSpPr>
        <p:sp>
          <p:nvSpPr>
            <p:cNvPr id="5" name="Rectangle 3"/>
            <p:cNvSpPr>
              <a:spLocks noChangeArrowheads="1"/>
            </p:cNvSpPr>
            <p:nvPr/>
          </p:nvSpPr>
          <p:spPr bwMode="blackWhite">
            <a:xfrm>
              <a:off x="240" y="288"/>
              <a:ext cx="5290" cy="3504"/>
            </a:xfrm>
            <a:prstGeom prst="rect">
              <a:avLst/>
            </a:prstGeom>
            <a:solidFill>
              <a:schemeClr val="bg1"/>
            </a:solidFill>
            <a:ln w="50800">
              <a:solidFill>
                <a:schemeClr val="folHlink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/>
              <a:endParaRPr lang="en-US" sz="2400" dirty="0">
                <a:latin typeface="Times New Roman" pitchFamily="18" charset="0"/>
              </a:endParaRPr>
            </a:p>
          </p:txBody>
        </p:sp>
        <p:sp>
          <p:nvSpPr>
            <p:cNvPr id="6" name="Rectangle 4"/>
            <p:cNvSpPr>
              <a:spLocks noChangeArrowheads="1"/>
            </p:cNvSpPr>
            <p:nvPr/>
          </p:nvSpPr>
          <p:spPr bwMode="auto">
            <a:xfrm>
              <a:off x="285" y="336"/>
              <a:ext cx="5184" cy="3408"/>
            </a:xfrm>
            <a:prstGeom prst="rect">
              <a:avLst/>
            </a:prstGeom>
            <a:noFill/>
            <a:ln w="9525">
              <a:solidFill>
                <a:schemeClr val="folHlink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tx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/>
              <a:endParaRPr lang="en-US" sz="2400" dirty="0">
                <a:latin typeface="Times New Roman" pitchFamily="18" charset="0"/>
              </a:endParaRPr>
            </a:p>
          </p:txBody>
        </p:sp>
        <p:sp>
          <p:nvSpPr>
            <p:cNvPr id="7" name="Line 5"/>
            <p:cNvSpPr>
              <a:spLocks noChangeShapeType="1"/>
            </p:cNvSpPr>
            <p:nvPr/>
          </p:nvSpPr>
          <p:spPr bwMode="auto">
            <a:xfrm>
              <a:off x="576" y="2256"/>
              <a:ext cx="4608" cy="0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AU" dirty="0"/>
            </a:p>
          </p:txBody>
        </p:sp>
      </p:grpSp>
      <p:sp>
        <p:nvSpPr>
          <p:cNvPr id="8" name="Rectangle 12"/>
          <p:cNvSpPr>
            <a:spLocks noChangeArrowheads="1"/>
          </p:cNvSpPr>
          <p:nvPr/>
        </p:nvSpPr>
        <p:spPr bwMode="auto">
          <a:xfrm>
            <a:off x="0" y="6629400"/>
            <a:ext cx="9144000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800" b="1" dirty="0" smtClean="0"/>
              <a:t>       © 2016 HL7 ® </a:t>
            </a:r>
            <a:r>
              <a:rPr lang="en-US" sz="800" b="1" dirty="0"/>
              <a:t>International. </a:t>
            </a:r>
            <a:r>
              <a:rPr lang="en-US" sz="800" b="1" dirty="0" smtClean="0"/>
              <a:t>Licensed</a:t>
            </a:r>
            <a:r>
              <a:rPr lang="en-US" sz="800" b="1" baseline="0" dirty="0" smtClean="0"/>
              <a:t> under Creative Commons</a:t>
            </a:r>
            <a:r>
              <a:rPr lang="en-US" sz="800" b="1" dirty="0" smtClean="0"/>
              <a:t>. </a:t>
            </a:r>
            <a:r>
              <a:rPr lang="en-US" sz="800" b="1" dirty="0"/>
              <a:t>HL7 </a:t>
            </a:r>
            <a:r>
              <a:rPr lang="en-US" sz="800" b="1" dirty="0" smtClean="0"/>
              <a:t>&amp; Health </a:t>
            </a:r>
            <a:r>
              <a:rPr lang="en-US" sz="800" b="1" dirty="0"/>
              <a:t>Level Seven are registered trademarks of Health Level Seven International. Reg. U.S. TM Office.</a:t>
            </a:r>
          </a:p>
        </p:txBody>
      </p:sp>
      <p:pic>
        <p:nvPicPr>
          <p:cNvPr id="9" name="Picture 13" descr="HL7 International 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304800"/>
            <a:ext cx="1109662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8" name="Rectangle 6"/>
          <p:cNvSpPr>
            <a:spLocks noGrp="1" noChangeArrowheads="1"/>
          </p:cNvSpPr>
          <p:nvPr>
            <p:ph type="ctrTitle"/>
          </p:nvPr>
        </p:nvSpPr>
        <p:spPr>
          <a:xfrm>
            <a:off x="1219200" y="838200"/>
            <a:ext cx="6781800" cy="2559050"/>
          </a:xfrm>
        </p:spPr>
        <p:txBody>
          <a:bodyPr anchorCtr="1"/>
          <a:lstStyle>
            <a:lvl1pPr algn="ctr">
              <a:defRPr sz="5600"/>
            </a:lvl1pPr>
          </a:lstStyle>
          <a:p>
            <a:pPr lvl="0"/>
            <a:r>
              <a:rPr lang="en-US" noProof="0" smtClean="0"/>
              <a:t>Click to edit Master title style</a:t>
            </a:r>
          </a:p>
        </p:txBody>
      </p:sp>
      <p:sp>
        <p:nvSpPr>
          <p:cNvPr id="3379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962400"/>
            <a:ext cx="6400800" cy="187325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3000"/>
            </a:lvl1pPr>
          </a:lstStyle>
          <a:p>
            <a:pPr lvl="0"/>
            <a:r>
              <a:rPr lang="en-US" noProof="0" smtClean="0"/>
              <a:t>Click to edit Master subtitle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71" t="19101" r="26890" b="29814"/>
          <a:stretch/>
        </p:blipFill>
        <p:spPr>
          <a:xfrm>
            <a:off x="6858678" y="260648"/>
            <a:ext cx="2034746" cy="1252151"/>
          </a:xfrm>
          <a:prstGeom prst="rect">
            <a:avLst/>
          </a:prstGeom>
        </p:spPr>
      </p:pic>
      <p:pic>
        <p:nvPicPr>
          <p:cNvPr id="11" name="Picture 4" descr="Creative Commons Licence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265" y="6192775"/>
            <a:ext cx="838200" cy="29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83437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508" y="6501342"/>
            <a:ext cx="1613164" cy="192021"/>
          </a:xfrm>
          <a:prstGeom prst="rect">
            <a:avLst/>
          </a:prstGeom>
        </p:spPr>
        <p:txBody>
          <a:bodyPr/>
          <a:lstStyle/>
          <a:p>
            <a:fld id="{60DF3849-E887-4193-B76F-9C51765F958D}" type="datetimeFigureOut">
              <a:rPr lang="nl-NL" smtClean="0"/>
              <a:pPr/>
              <a:t>04-01-17</a:t>
            </a:fld>
            <a:endParaRPr lang="nl-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619672" y="6501342"/>
            <a:ext cx="6192688" cy="192021"/>
          </a:xfrm>
          <a:prstGeom prst="rect">
            <a:avLst/>
          </a:prstGeom>
        </p:spPr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812360" y="6501342"/>
            <a:ext cx="1306488" cy="192021"/>
          </a:xfrm>
          <a:prstGeom prst="rect">
            <a:avLst/>
          </a:prstGeom>
        </p:spPr>
        <p:txBody>
          <a:bodyPr/>
          <a:lstStyle/>
          <a:p>
            <a:fld id="{8698377B-874B-4DB7-8057-E4552B93344F}" type="slidenum">
              <a:rPr lang="nl-NL" smtClean="0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194319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ingl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947" y="1575794"/>
            <a:ext cx="7781413" cy="416125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500"/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244219" y="54457"/>
            <a:ext cx="8181808" cy="634083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>
              <a:defRPr sz="1600" b="1" i="0">
                <a:solidFill>
                  <a:schemeClr val="accent2"/>
                </a:solidFill>
                <a:latin typeface="Arial"/>
                <a:cs typeface="Arial"/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612803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auto">
          <a:xfrm>
            <a:off x="7876619" y="5565993"/>
            <a:ext cx="1008112" cy="93610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4" name="Picture 13" descr="HL7 International Logo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304800"/>
            <a:ext cx="1109662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830802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332657"/>
            <a:ext cx="6552728" cy="1152128"/>
          </a:xfrm>
        </p:spPr>
        <p:txBody>
          <a:bodyPr anchor="ctr"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9512" y="6304235"/>
            <a:ext cx="720080" cy="2211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E5C4-3E2B-40F1-9F2B-C46CEB0C88DF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6999792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828800"/>
            <a:ext cx="8382000" cy="4480520"/>
          </a:xfrm>
        </p:spPr>
        <p:txBody>
          <a:bodyPr/>
          <a:lstStyle>
            <a:lvl1pPr marL="0" indent="0">
              <a:buNone/>
              <a:defRPr sz="1400">
                <a:latin typeface="Consolas" pitchFamily="49" charset="0"/>
                <a:cs typeface="Consolas" pitchFamily="49" charset="0"/>
              </a:defRPr>
            </a:lvl1pPr>
            <a:lvl2pPr marL="457200" indent="0">
              <a:buNone/>
              <a:defRPr sz="1400">
                <a:latin typeface="Consolas" pitchFamily="49" charset="0"/>
                <a:cs typeface="Consolas" pitchFamily="49" charset="0"/>
              </a:defRPr>
            </a:lvl2pPr>
            <a:lvl3pPr marL="914400" indent="0">
              <a:buNone/>
              <a:defRPr sz="1400">
                <a:latin typeface="Consolas" pitchFamily="49" charset="0"/>
                <a:cs typeface="Consolas" pitchFamily="49" charset="0"/>
              </a:defRPr>
            </a:lvl3pPr>
            <a:lvl4pPr marL="1371600" indent="0">
              <a:buNone/>
              <a:defRPr sz="1400">
                <a:latin typeface="Consolas" pitchFamily="49" charset="0"/>
                <a:cs typeface="Consolas" pitchFamily="49" charset="0"/>
              </a:defRPr>
            </a:lvl4pPr>
            <a:lvl5pPr marL="1828800" indent="0">
              <a:buNone/>
              <a:defRPr sz="1400">
                <a:latin typeface="Consolas" pitchFamily="49" charset="0"/>
                <a:cs typeface="Consolas" pitchFamily="49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23631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9512" y="6304235"/>
            <a:ext cx="720080" cy="2211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E5C4-3E2B-40F1-9F2B-C46CEB0C88DF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6940476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323528" y="252899"/>
            <a:ext cx="8568952" cy="6264696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9512" y="6304235"/>
            <a:ext cx="720080" cy="2211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E5C4-3E2B-40F1-9F2B-C46CEB0C88DF}" type="slidenum">
              <a:rPr lang="en-CA" smtClean="0"/>
              <a:pPr/>
              <a:t>‹#›</a:t>
            </a:fld>
            <a:endParaRPr lang="en-CA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23528" y="332657"/>
            <a:ext cx="6552728" cy="118014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9853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1000" y="1828800"/>
            <a:ext cx="4114800" cy="455252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828800"/>
            <a:ext cx="4114800" cy="455252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9512" y="6304235"/>
            <a:ext cx="720080" cy="2211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E5C4-3E2B-40F1-9F2B-C46CEB0C88DF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8555515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332656"/>
            <a:ext cx="6552728" cy="115212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544" y="1709118"/>
            <a:ext cx="4040188" cy="639762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358032"/>
            <a:ext cx="4040188" cy="409530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709118"/>
            <a:ext cx="4041775" cy="639762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358032"/>
            <a:ext cx="4041775" cy="409530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808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ransparante pagina">
    <p:bg>
      <p:bgPr>
        <a:solidFill>
          <a:srgbClr val="00B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4380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eg"/><Relationship Id="rId14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ChangeArrowheads="1"/>
          </p:cNvSpPr>
          <p:nvPr/>
        </p:nvSpPr>
        <p:spPr bwMode="auto">
          <a:xfrm>
            <a:off x="152400" y="152400"/>
            <a:ext cx="8839200" cy="6477000"/>
          </a:xfrm>
          <a:prstGeom prst="rect">
            <a:avLst/>
          </a:prstGeom>
          <a:solidFill>
            <a:schemeClr val="bg1"/>
          </a:solidFill>
          <a:ln w="44450">
            <a:solidFill>
              <a:schemeClr val="fol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lang="en-US" sz="2400" dirty="0">
              <a:latin typeface="Times New Roman" pitchFamily="18" charset="0"/>
            </a:endParaRPr>
          </a:p>
        </p:txBody>
      </p:sp>
      <p:sp>
        <p:nvSpPr>
          <p:cNvPr id="1027" name="Rectangle 4"/>
          <p:cNvSpPr>
            <a:spLocks noChangeArrowheads="1"/>
          </p:cNvSpPr>
          <p:nvPr/>
        </p:nvSpPr>
        <p:spPr bwMode="blackWhite">
          <a:xfrm>
            <a:off x="231775" y="236538"/>
            <a:ext cx="8678863" cy="6289675"/>
          </a:xfrm>
          <a:prstGeom prst="rect">
            <a:avLst/>
          </a:prstGeom>
          <a:solidFill>
            <a:schemeClr val="bg1"/>
          </a:solidFill>
          <a:ln w="9525">
            <a:solidFill>
              <a:schemeClr val="fol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lang="en-US" sz="2400" dirty="0">
              <a:latin typeface="Times New Roman" pitchFamily="18" charset="0"/>
            </a:endParaRPr>
          </a:p>
        </p:txBody>
      </p:sp>
      <p:sp>
        <p:nvSpPr>
          <p:cNvPr id="1028" name="Line 5"/>
          <p:cNvSpPr>
            <a:spLocks noChangeShapeType="1"/>
          </p:cNvSpPr>
          <p:nvPr/>
        </p:nvSpPr>
        <p:spPr bwMode="auto">
          <a:xfrm>
            <a:off x="461963" y="1600200"/>
            <a:ext cx="8296275" cy="0"/>
          </a:xfrm>
          <a:prstGeom prst="line">
            <a:avLst/>
          </a:prstGeom>
          <a:noFill/>
          <a:ln w="3810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AU" dirty="0"/>
          </a:p>
        </p:txBody>
      </p:sp>
      <p:sp>
        <p:nvSpPr>
          <p:cNvPr id="1029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323528" y="332657"/>
            <a:ext cx="6552728" cy="11801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  <p:sp>
        <p:nvSpPr>
          <p:cNvPr id="1030" name="Rectangle 7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1828800"/>
            <a:ext cx="8382000" cy="44805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31" name="Rectangle 13"/>
          <p:cNvSpPr>
            <a:spLocks noChangeArrowheads="1"/>
          </p:cNvSpPr>
          <p:nvPr/>
        </p:nvSpPr>
        <p:spPr bwMode="auto">
          <a:xfrm>
            <a:off x="228600" y="6643688"/>
            <a:ext cx="9144000" cy="214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800" b="1" dirty="0" smtClean="0"/>
              <a:t>© 2016 HL7 ® International. Licensed</a:t>
            </a:r>
            <a:r>
              <a:rPr lang="en-US" sz="800" b="1" baseline="0" dirty="0" smtClean="0"/>
              <a:t> under Creative Commons</a:t>
            </a:r>
            <a:r>
              <a:rPr lang="en-US" sz="800" b="1" dirty="0" smtClean="0"/>
              <a:t>. HL7 &amp; Health Level Seven are registered trademarks of Health Level Seven International. Reg. U.S. TM Office.</a:t>
            </a:r>
            <a:endParaRPr lang="en-US" sz="800" b="1" dirty="0"/>
          </a:p>
        </p:txBody>
      </p:sp>
      <p:pic>
        <p:nvPicPr>
          <p:cNvPr id="1032" name="Picture 14" descr="HL7 International Logo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4038" y="5791200"/>
            <a:ext cx="665162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71" t="19101" r="26890" b="29814"/>
          <a:stretch/>
        </p:blipFill>
        <p:spPr>
          <a:xfrm>
            <a:off x="6876256" y="260648"/>
            <a:ext cx="2034746" cy="1252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6445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5" r:id="rId4"/>
    <p:sldLayoutId id="2147483692" r:id="rId5"/>
    <p:sldLayoutId id="2147483693" r:id="rId6"/>
    <p:sldLayoutId id="2147483690" r:id="rId7"/>
    <p:sldLayoutId id="2147483691" r:id="rId8"/>
    <p:sldLayoutId id="2147483694" r:id="rId9"/>
    <p:sldLayoutId id="2147483696" r:id="rId10"/>
    <p:sldLayoutId id="2147483697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Verdana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Verdana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Verdana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Verdana" pitchFamily="34" charset="0"/>
        </a:defRPr>
      </a:lvl5pPr>
      <a:lvl6pPr marL="457200"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Verdana" pitchFamily="34" charset="0"/>
        </a:defRPr>
      </a:lvl6pPr>
      <a:lvl7pPr marL="914400"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Verdana" pitchFamily="34" charset="0"/>
        </a:defRPr>
      </a:lvl7pPr>
      <a:lvl8pPr marL="1371600"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Verdana" pitchFamily="34" charset="0"/>
        </a:defRPr>
      </a:lvl8pPr>
      <a:lvl9pPr marL="1828800"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Verdana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n"/>
        <a:defRPr sz="31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Ø"/>
        <a:defRPr sz="26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55000"/>
        <a:buFont typeface="Wingdings" pitchFamily="2" charset="2"/>
        <a:buChar char="n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Char char="•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85000"/>
        <a:buFont typeface="Wingdings" pitchFamily="2" charset="2"/>
        <a:buChar char="ü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85000"/>
        <a:buFont typeface="Wingdings" pitchFamily="2" charset="2"/>
        <a:buChar char="ü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85000"/>
        <a:buFont typeface="Wingdings" pitchFamily="2" charset="2"/>
        <a:buChar char="ü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85000"/>
        <a:buFont typeface="Wingdings" pitchFamily="2" charset="2"/>
        <a:buChar char="ü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85000"/>
        <a:buFont typeface="Wingdings" pitchFamily="2" charset="2"/>
        <a:buChar char="ü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51.png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://fhirtest.uhn.ca/baseDstu3/Patient?name=patel,jones" TargetMode="Externa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3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2.png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4.png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1.png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://hl7.org/fhir/lifecycle.html#current" TargetMode="Externa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7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4" Type="http://schemas.openxmlformats.org/officeDocument/2006/relationships/diagramQuickStyle" Target="../diagrams/quickStyle3.xml"/><Relationship Id="rId5" Type="http://schemas.openxmlformats.org/officeDocument/2006/relationships/diagramColors" Target="../diagrams/colors3.xml"/><Relationship Id="rId6" Type="http://schemas.microsoft.com/office/2007/relationships/diagramDrawing" Target="../diagrams/drawing3.xml"/><Relationship Id="rId1" Type="http://schemas.openxmlformats.org/officeDocument/2006/relationships/slideLayout" Target="../slideLayouts/slideLayout3.xml"/><Relationship Id="rId2" Type="http://schemas.openxmlformats.org/officeDocument/2006/relationships/diagramData" Target="../diagrams/data3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image" Target="../media/image43.png"/><Relationship Id="rId5" Type="http://schemas.microsoft.com/office/2007/relationships/hdphoto" Target="../media/hdphoto2.wdp"/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42.wmf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8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55.png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56.png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Relationship Id="rId3" Type="http://schemas.openxmlformats.org/officeDocument/2006/relationships/hyperlink" Target="http://www.hl7.org/implement/standards/fhir/documents.html#bundle" TargetMode="Externa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44.png"/><Relationship Id="rId3" Type="http://schemas.openxmlformats.org/officeDocument/2006/relationships/image" Target="../media/image57.png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8.png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9.png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chat.fhir.org/" TargetMode="Externa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44.png"/><Relationship Id="rId3" Type="http://schemas.openxmlformats.org/officeDocument/2006/relationships/image" Target="../media/image57.png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4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5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microsoft.com/office/2007/relationships/hdphoto" Target="../media/hdphoto1.wdp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6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60.png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1.png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62.png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3.png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4.png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5.png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3.xml"/><Relationship Id="rId2" Type="http://schemas.openxmlformats.org/officeDocument/2006/relationships/diagramData" Target="../diagrams/data1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://fhir.hl7.org.nz/dstu2/StructureDefinition/al-certainty" TargetMode="Externa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://hl7.org/fhir/resource-operations.html#validate" TargetMode="Externa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4" Type="http://schemas.openxmlformats.org/officeDocument/2006/relationships/image" Target="../media/image44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9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68.png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1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://hl7.org/fhir/2016May/mapping-language.html" TargetMode="Externa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69.png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://www.aegis.net/touchstone.html" TargetMode="Externa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0.png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3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jpeg"/><Relationship Id="rId3" Type="http://schemas.openxmlformats.org/officeDocument/2006/relationships/image" Target="../media/image71.wmf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hyperlink" Target="https://chat.fhir.org/" TargetMode="External"/><Relationship Id="rId4" Type="http://schemas.openxmlformats.org/officeDocument/2006/relationships/hyperlink" Target="http://wiki.hl7.org/index.php?title=FHIR" TargetMode="External"/><Relationship Id="rId5" Type="http://schemas.openxmlformats.org/officeDocument/2006/relationships/hyperlink" Target="http://www.healthintersections.com.au/" TargetMode="External"/><Relationship Id="rId6" Type="http://schemas.openxmlformats.org/officeDocument/2006/relationships/hyperlink" Target="https://fhirblog.com/" TargetMode="External"/><Relationship Id="rId7" Type="http://schemas.openxmlformats.org/officeDocument/2006/relationships/hyperlink" Target="https://thefhirplace.com/" TargetMode="External"/><Relationship Id="rId1" Type="http://schemas.openxmlformats.org/officeDocument/2006/relationships/slideLayout" Target="../slideLayouts/slideLayout3.xml"/><Relationship Id="rId2" Type="http://schemas.openxmlformats.org/officeDocument/2006/relationships/hyperlink" Target="http://www.hl7.org/implement/standards/fhir/" TargetMode="Externa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72.jpeg"/><Relationship Id="rId1" Type="http://schemas.openxmlformats.org/officeDocument/2006/relationships/slideLayout" Target="../slideLayouts/slideLayout3.xml"/><Relationship Id="rId2" Type="http://schemas.openxmlformats.org/officeDocument/2006/relationships/hyperlink" Target="http://hl7.org/fhir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NULL" TargetMode="External"/><Relationship Id="rId4" Type="http://schemas.openxmlformats.org/officeDocument/2006/relationships/hyperlink" Target="NULL" TargetMode="External"/><Relationship Id="rId5" Type="http://schemas.openxmlformats.org/officeDocument/2006/relationships/hyperlink" Target="NULL" TargetMode="External"/><Relationship Id="rId6" Type="http://schemas.openxmlformats.org/officeDocument/2006/relationships/hyperlink" Target="http://creativecommons.org/licenses/by/3.0/deed.en_GB" TargetMode="External"/><Relationship Id="rId7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2" Type="http://schemas.openxmlformats.org/officeDocument/2006/relationships/hyperlink" Target="NULL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.png"/><Relationship Id="rId3" Type="http://schemas.microsoft.com/office/2007/relationships/hdphoto" Target="../media/hdphoto1.wdp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7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microsoft.com/office/2007/relationships/hdphoto" Target="../media/hdphoto1.wdp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microsoft.com/office/2007/relationships/hdphoto" Target="../media/hdphoto1.wdp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://www.hl7.org/implement/standards/fhir/datatypes.html" TargetMode="Externa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0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microsoft.com/office/2007/relationships/hdphoto" Target="../media/hdphoto1.wdp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7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6" Type="http://schemas.openxmlformats.org/officeDocument/2006/relationships/image" Target="../media/image41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4" Type="http://schemas.openxmlformats.org/officeDocument/2006/relationships/diagramLayout" Target="../diagrams/layout2.xml"/><Relationship Id="rId5" Type="http://schemas.openxmlformats.org/officeDocument/2006/relationships/diagramQuickStyle" Target="../diagrams/quickStyle2.xml"/><Relationship Id="rId6" Type="http://schemas.openxmlformats.org/officeDocument/2006/relationships/diagramColors" Target="../diagrams/colors2.xml"/><Relationship Id="rId7" Type="http://schemas.microsoft.com/office/2007/relationships/diagramDrawing" Target="../diagrams/drawing2.xm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2.wmf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microsoft.com/office/2007/relationships/hdphoto" Target="../media/hdphoto2.wdp"/><Relationship Id="rId5" Type="http://schemas.openxmlformats.org/officeDocument/2006/relationships/image" Target="../media/image44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2.wmf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microsoft.com/office/2007/relationships/hdphoto" Target="../media/hdphoto1.wdp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6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9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0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4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5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5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://hl7.org/fhir/lifecycle.html#current" TargetMode="Externa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://server.org/fhir/Binary/" TargetMode="Externa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6.pn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://www.hl7.org/fhir/conformance.htm" TargetMode="External"/><Relationship Id="rId3" Type="http://schemas.openxmlformats.org/officeDocument/2006/relationships/image" Target="../media/image4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8.pn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9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5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181100" y="1828800"/>
            <a:ext cx="6781800" cy="1873250"/>
          </a:xfrm>
        </p:spPr>
        <p:txBody>
          <a:bodyPr/>
          <a:lstStyle/>
          <a:p>
            <a:r>
              <a:rPr lang="en-GB" sz="4800" smtClean="0"/>
              <a:t>FHIR for Developers</a:t>
            </a:r>
            <a:endParaRPr lang="en-GB" sz="4800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1524000" y="4114800"/>
            <a:ext cx="6400800" cy="1873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None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Ø"/>
              <a:defRPr sz="26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5000"/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5000"/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5000"/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5000"/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5000"/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endParaRPr lang="en-US" sz="2100" kern="0" dirty="0" smtClean="0">
              <a:ea typeface="ＭＳ Ｐゴシック" pitchFamily="34" charset="-128"/>
            </a:endParaRPr>
          </a:p>
          <a:p>
            <a:r>
              <a:rPr lang="en-US" sz="2400" kern="0" dirty="0" smtClean="0">
                <a:ea typeface="ＭＳ Ｐゴシック" pitchFamily="34" charset="-128"/>
              </a:rPr>
              <a:t>HL7 Working Group Meeting</a:t>
            </a:r>
          </a:p>
          <a:p>
            <a:r>
              <a:rPr lang="en-US" sz="2400" kern="0" dirty="0" smtClean="0">
                <a:ea typeface="ＭＳ Ｐゴシック" pitchFamily="34" charset="-128"/>
              </a:rPr>
              <a:t>Baltimore, US September 2016</a:t>
            </a:r>
          </a:p>
          <a:p>
            <a:r>
              <a:rPr lang="en-US" sz="2400" kern="0" dirty="0" smtClean="0">
                <a:ea typeface="ＭＳ Ｐゴシック" pitchFamily="34" charset="-128"/>
              </a:rPr>
              <a:t>David Hay</a:t>
            </a:r>
          </a:p>
          <a:p>
            <a:endParaRPr lang="en-US" sz="2100" kern="0" dirty="0" smtClean="0">
              <a:ea typeface="ＭＳ Ｐゴシック" pitchFamily="34" charset="-128"/>
            </a:endParaRPr>
          </a:p>
          <a:p>
            <a:endParaRPr lang="en-US" sz="2100" kern="0" dirty="0" smtClean="0">
              <a:ea typeface="ＭＳ Ｐゴシック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/>
          <p:cNvSpPr>
            <a:spLocks noGrp="1"/>
          </p:cNvSpPr>
          <p:nvPr>
            <p:ph type="title"/>
          </p:nvPr>
        </p:nvSpPr>
        <p:spPr>
          <a:xfrm>
            <a:off x="304800" y="381000"/>
            <a:ext cx="8181808" cy="634083"/>
          </a:xfrm>
        </p:spPr>
        <p:txBody>
          <a:bodyPr>
            <a:normAutofit/>
          </a:bodyPr>
          <a:lstStyle/>
          <a:p>
            <a:r>
              <a:rPr lang="en-GB" sz="4000" b="0" dirty="0" smtClean="0">
                <a:solidFill>
                  <a:schemeClr val="tx1"/>
                </a:solidFill>
                <a:latin typeface="+mj-lt"/>
              </a:rPr>
              <a:t>FHIR TIMELINE</a:t>
            </a:r>
            <a:endParaRPr lang="en-GB" sz="4000" b="0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323528" y="4483095"/>
            <a:ext cx="8424936" cy="0"/>
          </a:xfrm>
          <a:prstGeom prst="line">
            <a:avLst/>
          </a:prstGeom>
          <a:ln w="34925">
            <a:solidFill>
              <a:schemeClr val="accent4"/>
            </a:solidFill>
            <a:headEnd type="triangle" w="lg" len="lg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158788" y="4659048"/>
            <a:ext cx="6411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3A393A"/>
                </a:solidFill>
              </a:rPr>
              <a:t>2012</a:t>
            </a:r>
            <a:endParaRPr lang="en-US" sz="1600" dirty="0">
              <a:solidFill>
                <a:srgbClr val="3A393A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5960" y="4659048"/>
            <a:ext cx="6411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3A393A"/>
                </a:solidFill>
              </a:rPr>
              <a:t>2016</a:t>
            </a:r>
            <a:endParaRPr lang="en-US" sz="1600" dirty="0">
              <a:solidFill>
                <a:srgbClr val="3A393A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67374" y="4659048"/>
            <a:ext cx="6411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3A393A"/>
                </a:solidFill>
              </a:rPr>
              <a:t>2014</a:t>
            </a:r>
            <a:endParaRPr lang="en-US" sz="1600" dirty="0">
              <a:solidFill>
                <a:srgbClr val="3A393A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284546" y="4659048"/>
            <a:ext cx="6411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3A393A"/>
                </a:solidFill>
              </a:rPr>
              <a:t>2018</a:t>
            </a:r>
            <a:endParaRPr lang="en-US" sz="1600" dirty="0">
              <a:solidFill>
                <a:srgbClr val="3A393A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993133" y="4659048"/>
            <a:ext cx="6411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3A393A"/>
                </a:solidFill>
              </a:rPr>
              <a:t>2020</a:t>
            </a:r>
            <a:endParaRPr lang="en-US" sz="1600" dirty="0">
              <a:solidFill>
                <a:srgbClr val="3A393A"/>
              </a:solidFill>
            </a:endParaRPr>
          </a:p>
        </p:txBody>
      </p:sp>
      <p:grpSp>
        <p:nvGrpSpPr>
          <p:cNvPr id="12" name="Group 10"/>
          <p:cNvGrpSpPr/>
          <p:nvPr/>
        </p:nvGrpSpPr>
        <p:grpSpPr>
          <a:xfrm>
            <a:off x="1259632" y="3042935"/>
            <a:ext cx="576064" cy="1440160"/>
            <a:chOff x="1835696" y="3356992"/>
            <a:chExt cx="576064" cy="1440160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1835696" y="3356992"/>
              <a:ext cx="0" cy="1440160"/>
            </a:xfrm>
            <a:prstGeom prst="line">
              <a:avLst/>
            </a:prstGeom>
            <a:ln>
              <a:solidFill>
                <a:srgbClr val="004866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1835696" y="3356992"/>
              <a:ext cx="576064" cy="0"/>
            </a:xfrm>
            <a:prstGeom prst="line">
              <a:avLst/>
            </a:prstGeom>
            <a:ln>
              <a:solidFill>
                <a:srgbClr val="004866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/>
          <p:cNvSpPr txBox="1"/>
          <p:nvPr/>
        </p:nvSpPr>
        <p:spPr>
          <a:xfrm>
            <a:off x="1178831" y="2186037"/>
            <a:ext cx="5737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accent6"/>
                </a:solidFill>
              </a:rPr>
              <a:t>First</a:t>
            </a:r>
            <a:br>
              <a:rPr lang="en-US" sz="1400" dirty="0" smtClean="0">
                <a:solidFill>
                  <a:schemeClr val="accent6"/>
                </a:solidFill>
              </a:rPr>
            </a:br>
            <a:r>
              <a:rPr lang="en-US" sz="1400" dirty="0" smtClean="0">
                <a:solidFill>
                  <a:schemeClr val="accent6"/>
                </a:solidFill>
              </a:rPr>
              <a:t>Draft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23531" y="4659048"/>
            <a:ext cx="6258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3A393A"/>
                </a:solidFill>
              </a:rPr>
              <a:t>2011</a:t>
            </a:r>
            <a:endParaRPr lang="en-US" sz="1600" dirty="0">
              <a:solidFill>
                <a:srgbClr val="3A393A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721667" y="4659048"/>
            <a:ext cx="6411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3A393A"/>
                </a:solidFill>
              </a:rPr>
              <a:t>2015</a:t>
            </a:r>
            <a:endParaRPr lang="en-US" sz="1600" dirty="0">
              <a:solidFill>
                <a:srgbClr val="3A393A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013081" y="4659048"/>
            <a:ext cx="6411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3A393A"/>
                </a:solidFill>
              </a:rPr>
              <a:t>2013</a:t>
            </a:r>
            <a:endParaRPr lang="en-US" sz="1600" dirty="0">
              <a:solidFill>
                <a:srgbClr val="3A393A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430253" y="4659048"/>
            <a:ext cx="6411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3A393A"/>
                </a:solidFill>
              </a:rPr>
              <a:t>2017</a:t>
            </a:r>
            <a:endParaRPr lang="en-US" sz="1600" dirty="0">
              <a:solidFill>
                <a:srgbClr val="3A393A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138839" y="4659048"/>
            <a:ext cx="6411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3A393A"/>
                </a:solidFill>
              </a:rPr>
              <a:t>2019</a:t>
            </a:r>
            <a:endParaRPr lang="en-US" sz="1600" dirty="0">
              <a:solidFill>
                <a:srgbClr val="3A393A"/>
              </a:solidFill>
            </a:endParaRPr>
          </a:p>
        </p:txBody>
      </p:sp>
      <p:grpSp>
        <p:nvGrpSpPr>
          <p:cNvPr id="22" name="Group 36"/>
          <p:cNvGrpSpPr/>
          <p:nvPr/>
        </p:nvGrpSpPr>
        <p:grpSpPr>
          <a:xfrm>
            <a:off x="3275856" y="3042935"/>
            <a:ext cx="576064" cy="1440160"/>
            <a:chOff x="1835696" y="3356992"/>
            <a:chExt cx="576064" cy="1440160"/>
          </a:xfrm>
          <a:effectLst/>
        </p:grpSpPr>
        <p:cxnSp>
          <p:nvCxnSpPr>
            <p:cNvPr id="23" name="Straight Connector 22"/>
            <p:cNvCxnSpPr/>
            <p:nvPr/>
          </p:nvCxnSpPr>
          <p:spPr>
            <a:xfrm>
              <a:off x="1835696" y="3356992"/>
              <a:ext cx="0" cy="1440160"/>
            </a:xfrm>
            <a:prstGeom prst="line">
              <a:avLst/>
            </a:prstGeom>
            <a:ln>
              <a:solidFill>
                <a:srgbClr val="004866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1835696" y="3356992"/>
              <a:ext cx="576064" cy="0"/>
            </a:xfrm>
            <a:prstGeom prst="line">
              <a:avLst/>
            </a:prstGeom>
            <a:ln>
              <a:solidFill>
                <a:srgbClr val="004866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/>
          <p:cNvSpPr txBox="1"/>
          <p:nvPr/>
        </p:nvSpPr>
        <p:spPr>
          <a:xfrm>
            <a:off x="3194237" y="2189600"/>
            <a:ext cx="6733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accent6"/>
                </a:solidFill>
              </a:rPr>
              <a:t>1</a:t>
            </a:r>
            <a:r>
              <a:rPr lang="en-US" sz="1400" baseline="30000" dirty="0" smtClean="0">
                <a:solidFill>
                  <a:schemeClr val="accent6"/>
                </a:solidFill>
              </a:rPr>
              <a:t>st</a:t>
            </a:r>
            <a:endParaRPr lang="en-US" sz="1400" dirty="0">
              <a:solidFill>
                <a:schemeClr val="accent6"/>
              </a:solidFill>
            </a:endParaRPr>
          </a:p>
          <a:p>
            <a:r>
              <a:rPr lang="en-US" sz="1400" dirty="0" smtClean="0">
                <a:solidFill>
                  <a:schemeClr val="accent6"/>
                </a:solidFill>
              </a:rPr>
              <a:t>DSTU</a:t>
            </a:r>
          </a:p>
        </p:txBody>
      </p:sp>
      <p:grpSp>
        <p:nvGrpSpPr>
          <p:cNvPr id="26" name="Group 53"/>
          <p:cNvGrpSpPr/>
          <p:nvPr/>
        </p:nvGrpSpPr>
        <p:grpSpPr>
          <a:xfrm>
            <a:off x="4406904" y="2210447"/>
            <a:ext cx="726667" cy="2272648"/>
            <a:chOff x="4133365" y="2524504"/>
            <a:chExt cx="726667" cy="2272648"/>
          </a:xfrm>
        </p:grpSpPr>
        <p:sp>
          <p:nvSpPr>
            <p:cNvPr id="27" name="TextBox 26"/>
            <p:cNvSpPr txBox="1"/>
            <p:nvPr/>
          </p:nvSpPr>
          <p:spPr>
            <a:xfrm>
              <a:off x="4133365" y="2524504"/>
              <a:ext cx="57237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solidFill>
                    <a:schemeClr val="accent6"/>
                  </a:solidFill>
                </a:rPr>
                <a:t>~ 2</a:t>
              </a:r>
              <a:r>
                <a:rPr lang="en-US" sz="1400" baseline="30000" dirty="0" smtClean="0">
                  <a:solidFill>
                    <a:schemeClr val="accent6"/>
                  </a:solidFill>
                </a:rPr>
                <a:t>nd</a:t>
              </a:r>
            </a:p>
            <a:p>
              <a:r>
                <a:rPr lang="en-US" sz="1400" dirty="0" smtClean="0">
                  <a:solidFill>
                    <a:schemeClr val="accent6"/>
                  </a:solidFill>
                </a:rPr>
                <a:t>STU</a:t>
              </a:r>
            </a:p>
          </p:txBody>
        </p:sp>
        <p:grpSp>
          <p:nvGrpSpPr>
            <p:cNvPr id="28" name="Group 43"/>
            <p:cNvGrpSpPr/>
            <p:nvPr/>
          </p:nvGrpSpPr>
          <p:grpSpPr>
            <a:xfrm>
              <a:off x="4283968" y="3356992"/>
              <a:ext cx="576064" cy="1440160"/>
              <a:chOff x="1835696" y="3356992"/>
              <a:chExt cx="576064" cy="1440160"/>
            </a:xfrm>
          </p:grpSpPr>
          <p:cxnSp>
            <p:nvCxnSpPr>
              <p:cNvPr id="29" name="Straight Connector 28"/>
              <p:cNvCxnSpPr/>
              <p:nvPr/>
            </p:nvCxnSpPr>
            <p:spPr>
              <a:xfrm>
                <a:off x="1835696" y="3356992"/>
                <a:ext cx="0" cy="1440160"/>
              </a:xfrm>
              <a:prstGeom prst="line">
                <a:avLst/>
              </a:prstGeom>
              <a:ln>
                <a:solidFill>
                  <a:schemeClr val="accent4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>
              <a:xfrm>
                <a:off x="1835696" y="3356992"/>
                <a:ext cx="576064" cy="0"/>
              </a:xfrm>
              <a:prstGeom prst="line">
                <a:avLst/>
              </a:prstGeom>
              <a:ln>
                <a:solidFill>
                  <a:schemeClr val="accent4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1" name="Group 54"/>
          <p:cNvGrpSpPr/>
          <p:nvPr/>
        </p:nvGrpSpPr>
        <p:grpSpPr>
          <a:xfrm>
            <a:off x="6204335" y="2186041"/>
            <a:ext cx="729019" cy="2297057"/>
            <a:chOff x="5555524" y="2500095"/>
            <a:chExt cx="729019" cy="2297057"/>
          </a:xfrm>
        </p:grpSpPr>
        <p:sp>
          <p:nvSpPr>
            <p:cNvPr id="32" name="TextBox 31"/>
            <p:cNvSpPr txBox="1"/>
            <p:nvPr/>
          </p:nvSpPr>
          <p:spPr>
            <a:xfrm>
              <a:off x="5555524" y="2500095"/>
              <a:ext cx="67339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solidFill>
                    <a:schemeClr val="accent6"/>
                  </a:solidFill>
                </a:rPr>
                <a:t>~ 1</a:t>
              </a:r>
              <a:r>
                <a:rPr lang="en-US" sz="1400" baseline="30000" dirty="0" smtClean="0">
                  <a:solidFill>
                    <a:schemeClr val="accent6"/>
                  </a:solidFill>
                </a:rPr>
                <a:t>st</a:t>
              </a:r>
              <a:r>
                <a:rPr lang="en-US" sz="1400" dirty="0" smtClean="0">
                  <a:solidFill>
                    <a:schemeClr val="accent6"/>
                  </a:solidFill>
                </a:rPr>
                <a:t> </a:t>
              </a:r>
              <a:endParaRPr lang="en-US" sz="1400" baseline="30000" dirty="0" smtClean="0">
                <a:solidFill>
                  <a:schemeClr val="accent6"/>
                </a:solidFill>
              </a:endParaRPr>
            </a:p>
            <a:p>
              <a:r>
                <a:rPr lang="en-US" sz="1400" dirty="0" smtClean="0">
                  <a:solidFill>
                    <a:schemeClr val="accent6"/>
                  </a:solidFill>
                </a:rPr>
                <a:t>Norm.</a:t>
              </a:r>
            </a:p>
          </p:txBody>
        </p:sp>
        <p:grpSp>
          <p:nvGrpSpPr>
            <p:cNvPr id="33" name="Group 46"/>
            <p:cNvGrpSpPr/>
            <p:nvPr/>
          </p:nvGrpSpPr>
          <p:grpSpPr>
            <a:xfrm>
              <a:off x="5708479" y="3356992"/>
              <a:ext cx="576064" cy="1440160"/>
              <a:chOff x="1835696" y="3356992"/>
              <a:chExt cx="576064" cy="1440160"/>
            </a:xfrm>
          </p:grpSpPr>
          <p:cxnSp>
            <p:nvCxnSpPr>
              <p:cNvPr id="34" name="Straight Connector 33"/>
              <p:cNvCxnSpPr/>
              <p:nvPr/>
            </p:nvCxnSpPr>
            <p:spPr>
              <a:xfrm>
                <a:off x="1835696" y="3356992"/>
                <a:ext cx="0" cy="1440160"/>
              </a:xfrm>
              <a:prstGeom prst="line">
                <a:avLst/>
              </a:prstGeom>
              <a:ln>
                <a:solidFill>
                  <a:schemeClr val="accent4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>
              <a:xfrm>
                <a:off x="1835696" y="3356992"/>
                <a:ext cx="576064" cy="0"/>
              </a:xfrm>
              <a:prstGeom prst="line">
                <a:avLst/>
              </a:prstGeom>
              <a:ln>
                <a:solidFill>
                  <a:schemeClr val="accent4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6" name="Group 55"/>
          <p:cNvGrpSpPr/>
          <p:nvPr/>
        </p:nvGrpSpPr>
        <p:grpSpPr>
          <a:xfrm>
            <a:off x="7228475" y="2189602"/>
            <a:ext cx="955847" cy="2293495"/>
            <a:chOff x="7228472" y="2503658"/>
            <a:chExt cx="955847" cy="2293494"/>
          </a:xfrm>
        </p:grpSpPr>
        <p:sp>
          <p:nvSpPr>
            <p:cNvPr id="37" name="TextBox 36"/>
            <p:cNvSpPr txBox="1"/>
            <p:nvPr/>
          </p:nvSpPr>
          <p:spPr>
            <a:xfrm>
              <a:off x="7510925" y="2503658"/>
              <a:ext cx="67339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solidFill>
                    <a:schemeClr val="accent6"/>
                  </a:solidFill>
                </a:rPr>
                <a:t>~ 2</a:t>
              </a:r>
              <a:r>
                <a:rPr lang="en-US" sz="1400" baseline="30000" dirty="0" smtClean="0">
                  <a:solidFill>
                    <a:schemeClr val="accent6"/>
                  </a:solidFill>
                </a:rPr>
                <a:t>nd</a:t>
              </a:r>
              <a:r>
                <a:rPr lang="en-US" sz="1400" dirty="0" smtClean="0">
                  <a:solidFill>
                    <a:schemeClr val="accent6"/>
                  </a:solidFill>
                </a:rPr>
                <a:t> </a:t>
              </a:r>
              <a:endParaRPr lang="en-US" sz="1400" baseline="30000" dirty="0" smtClean="0">
                <a:solidFill>
                  <a:schemeClr val="accent6"/>
                </a:solidFill>
              </a:endParaRPr>
            </a:p>
            <a:p>
              <a:r>
                <a:rPr lang="en-US" sz="1400" dirty="0" smtClean="0">
                  <a:solidFill>
                    <a:schemeClr val="accent6"/>
                  </a:solidFill>
                </a:rPr>
                <a:t>Norm.</a:t>
              </a:r>
            </a:p>
          </p:txBody>
        </p:sp>
        <p:grpSp>
          <p:nvGrpSpPr>
            <p:cNvPr id="38" name="Group 49"/>
            <p:cNvGrpSpPr/>
            <p:nvPr/>
          </p:nvGrpSpPr>
          <p:grpSpPr>
            <a:xfrm>
              <a:off x="7228472" y="3356992"/>
              <a:ext cx="576064" cy="1440160"/>
              <a:chOff x="1835696" y="3356992"/>
              <a:chExt cx="576064" cy="1440160"/>
            </a:xfrm>
          </p:grpSpPr>
          <p:cxnSp>
            <p:nvCxnSpPr>
              <p:cNvPr id="39" name="Straight Connector 38"/>
              <p:cNvCxnSpPr/>
              <p:nvPr/>
            </p:nvCxnSpPr>
            <p:spPr>
              <a:xfrm>
                <a:off x="2189465" y="3356992"/>
                <a:ext cx="0" cy="1440160"/>
              </a:xfrm>
              <a:prstGeom prst="line">
                <a:avLst/>
              </a:prstGeom>
              <a:ln>
                <a:solidFill>
                  <a:schemeClr val="accent4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/>
              <p:nvPr/>
            </p:nvCxnSpPr>
            <p:spPr>
              <a:xfrm>
                <a:off x="1835696" y="3356992"/>
                <a:ext cx="576064" cy="0"/>
              </a:xfrm>
              <a:prstGeom prst="line">
                <a:avLst/>
              </a:prstGeom>
              <a:ln>
                <a:solidFill>
                  <a:schemeClr val="accent4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1" name="TextBox 40"/>
          <p:cNvSpPr txBox="1"/>
          <p:nvPr/>
        </p:nvSpPr>
        <p:spPr>
          <a:xfrm>
            <a:off x="8182218" y="2456936"/>
            <a:ext cx="4340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accent6"/>
                </a:solidFill>
              </a:rPr>
              <a:t>. . .</a:t>
            </a:r>
          </a:p>
        </p:txBody>
      </p:sp>
      <p:cxnSp>
        <p:nvCxnSpPr>
          <p:cNvPr id="42" name="Straight Connector 41"/>
          <p:cNvCxnSpPr/>
          <p:nvPr/>
        </p:nvCxnSpPr>
        <p:spPr bwMode="auto">
          <a:xfrm>
            <a:off x="5410200" y="1782513"/>
            <a:ext cx="0" cy="2808312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3" name="TextBox 42"/>
          <p:cNvSpPr txBox="1"/>
          <p:nvPr/>
        </p:nvSpPr>
        <p:spPr>
          <a:xfrm>
            <a:off x="179513" y="3618999"/>
            <a:ext cx="6435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accent6"/>
                </a:solidFill>
              </a:rPr>
              <a:t>Fresh</a:t>
            </a:r>
          </a:p>
          <a:p>
            <a:r>
              <a:rPr lang="en-US" sz="1400" dirty="0" smtClean="0">
                <a:solidFill>
                  <a:schemeClr val="accent6"/>
                </a:solidFill>
              </a:rPr>
              <a:t>Look</a:t>
            </a:r>
          </a:p>
        </p:txBody>
      </p:sp>
      <p:grpSp>
        <p:nvGrpSpPr>
          <p:cNvPr id="44" name="Group 53"/>
          <p:cNvGrpSpPr/>
          <p:nvPr/>
        </p:nvGrpSpPr>
        <p:grpSpPr>
          <a:xfrm>
            <a:off x="5369333" y="2209800"/>
            <a:ext cx="726667" cy="2272648"/>
            <a:chOff x="4133365" y="2524504"/>
            <a:chExt cx="726667" cy="2272648"/>
          </a:xfrm>
        </p:grpSpPr>
        <p:sp>
          <p:nvSpPr>
            <p:cNvPr id="45" name="TextBox 44"/>
            <p:cNvSpPr txBox="1"/>
            <p:nvPr/>
          </p:nvSpPr>
          <p:spPr>
            <a:xfrm>
              <a:off x="4133365" y="2524504"/>
              <a:ext cx="54373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solidFill>
                    <a:schemeClr val="accent6"/>
                  </a:solidFill>
                </a:rPr>
                <a:t>~ 3</a:t>
              </a:r>
              <a:r>
                <a:rPr lang="en-US" sz="1400" baseline="30000" dirty="0">
                  <a:solidFill>
                    <a:schemeClr val="accent6"/>
                  </a:solidFill>
                </a:rPr>
                <a:t>r</a:t>
              </a:r>
              <a:r>
                <a:rPr lang="en-US" sz="1400" baseline="30000" dirty="0" smtClean="0">
                  <a:solidFill>
                    <a:schemeClr val="accent6"/>
                  </a:solidFill>
                </a:rPr>
                <a:t>d</a:t>
              </a:r>
            </a:p>
            <a:p>
              <a:r>
                <a:rPr lang="en-US" sz="1400" dirty="0" smtClean="0">
                  <a:solidFill>
                    <a:schemeClr val="accent6"/>
                  </a:solidFill>
                </a:rPr>
                <a:t>STU</a:t>
              </a:r>
            </a:p>
          </p:txBody>
        </p:sp>
        <p:grpSp>
          <p:nvGrpSpPr>
            <p:cNvPr id="46" name="Group 43"/>
            <p:cNvGrpSpPr/>
            <p:nvPr/>
          </p:nvGrpSpPr>
          <p:grpSpPr>
            <a:xfrm>
              <a:off x="4283968" y="3356992"/>
              <a:ext cx="576064" cy="1440160"/>
              <a:chOff x="1835696" y="3356992"/>
              <a:chExt cx="576064" cy="1440160"/>
            </a:xfrm>
          </p:grpSpPr>
          <p:cxnSp>
            <p:nvCxnSpPr>
              <p:cNvPr id="47" name="Straight Connector 46"/>
              <p:cNvCxnSpPr/>
              <p:nvPr/>
            </p:nvCxnSpPr>
            <p:spPr>
              <a:xfrm>
                <a:off x="1835696" y="3356992"/>
                <a:ext cx="0" cy="1440160"/>
              </a:xfrm>
              <a:prstGeom prst="line">
                <a:avLst/>
              </a:prstGeom>
              <a:ln>
                <a:solidFill>
                  <a:schemeClr val="accent4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>
              <a:xfrm>
                <a:off x="1835696" y="3356992"/>
                <a:ext cx="576064" cy="0"/>
              </a:xfrm>
              <a:prstGeom prst="line">
                <a:avLst/>
              </a:prstGeom>
              <a:ln>
                <a:solidFill>
                  <a:schemeClr val="accent4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055934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Example: Keeping in sync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mtClean="0"/>
              <a:t>History of </a:t>
            </a:r>
            <a:r>
              <a:rPr lang="en-GB" u="sng" smtClean="0"/>
              <a:t>all resources</a:t>
            </a:r>
            <a:r>
              <a:rPr lang="en-GB" smtClean="0"/>
              <a:t> on server</a:t>
            </a:r>
          </a:p>
          <a:p>
            <a:pPr lvl="1"/>
            <a:r>
              <a:rPr lang="en-GB" sz="1900" smtClean="0">
                <a:latin typeface="Courier New" pitchFamily="49" charset="0"/>
                <a:cs typeface="Courier New" pitchFamily="49" charset="0"/>
              </a:rPr>
              <a:t>http://server.org/fhir/_history</a:t>
            </a:r>
            <a:endParaRPr lang="en-GB" smtClean="0">
              <a:cs typeface="Courier New" pitchFamily="49" charset="0"/>
            </a:endParaRPr>
          </a:p>
          <a:p>
            <a:r>
              <a:rPr lang="en-GB" smtClean="0"/>
              <a:t>History of </a:t>
            </a:r>
            <a:r>
              <a:rPr lang="en-GB" u="sng" smtClean="0"/>
              <a:t>all patient resources</a:t>
            </a:r>
            <a:r>
              <a:rPr lang="en-GB" smtClean="0"/>
              <a:t> on server</a:t>
            </a:r>
          </a:p>
          <a:p>
            <a:pPr lvl="1"/>
            <a:r>
              <a:rPr lang="en-GB" sz="1900" smtClean="0">
                <a:latin typeface="Courier New" pitchFamily="49" charset="0"/>
                <a:cs typeface="Courier New" pitchFamily="49" charset="0"/>
              </a:rPr>
              <a:t>http://server.org/fhir/Patient/_history</a:t>
            </a:r>
            <a:endParaRPr lang="en-GB" smtClean="0"/>
          </a:p>
          <a:p>
            <a:r>
              <a:rPr lang="en-GB" smtClean="0"/>
              <a:t>History of </a:t>
            </a:r>
            <a:r>
              <a:rPr lang="en-GB" u="sng" smtClean="0"/>
              <a:t>specific patient</a:t>
            </a:r>
            <a:r>
              <a:rPr lang="en-GB" smtClean="0"/>
              <a:t> on server</a:t>
            </a:r>
            <a:endParaRPr lang="en-GB" sz="1700" smtClean="0">
              <a:latin typeface="Courier New" pitchFamily="49" charset="0"/>
              <a:cs typeface="Courier New" pitchFamily="49" charset="0"/>
            </a:endParaRPr>
          </a:p>
          <a:p>
            <a:pPr marL="685800" lvl="1"/>
            <a:r>
              <a:rPr lang="en-GB" sz="1900" smtClean="0">
                <a:latin typeface="Courier New" pitchFamily="49" charset="0"/>
                <a:cs typeface="Courier New" pitchFamily="49" charset="0"/>
              </a:rPr>
              <a:t>http://server.org/fhir/Patient/1/_history</a:t>
            </a:r>
            <a:r>
              <a:rPr lang="en-GB" sz="150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GB" sz="1500" smtClean="0">
                <a:latin typeface="Courier New" pitchFamily="49" charset="0"/>
                <a:cs typeface="Courier New" pitchFamily="49" charset="0"/>
              </a:rPr>
            </a:br>
            <a:endParaRPr lang="en-GB" sz="1500" smtClean="0">
              <a:latin typeface="Courier New" pitchFamily="49" charset="0"/>
              <a:cs typeface="Courier New" pitchFamily="49" charset="0"/>
            </a:endParaRPr>
          </a:p>
          <a:p>
            <a:r>
              <a:rPr lang="en-GB" smtClean="0"/>
              <a:t>A history of all changes: updates and deletions, ordered by newest first</a:t>
            </a:r>
          </a:p>
          <a:p>
            <a:r>
              <a:rPr lang="en-GB" smtClean="0"/>
              <a:t>Limit with _since and _count</a:t>
            </a:r>
          </a:p>
          <a:p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3018596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Transactions / Batches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Multiple operations at once</a:t>
            </a:r>
          </a:p>
          <a:p>
            <a:pPr lvl="1"/>
            <a:r>
              <a:rPr lang="en-US" dirty="0" smtClean="0"/>
              <a:t>Transaction </a:t>
            </a:r>
          </a:p>
          <a:p>
            <a:pPr lvl="2"/>
            <a:r>
              <a:rPr lang="en-US" dirty="0" smtClean="0"/>
              <a:t>Related resources - Referential integrity</a:t>
            </a:r>
          </a:p>
          <a:p>
            <a:pPr lvl="1"/>
            <a:r>
              <a:rPr lang="en-US" dirty="0" smtClean="0"/>
              <a:t>Batch</a:t>
            </a:r>
          </a:p>
          <a:p>
            <a:pPr lvl="2"/>
            <a:r>
              <a:rPr lang="en-US" dirty="0" smtClean="0"/>
              <a:t>Unrelated</a:t>
            </a:r>
          </a:p>
          <a:p>
            <a:r>
              <a:rPr lang="en-US" dirty="0" smtClean="0"/>
              <a:t>Return bundle with outcomes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101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212243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Bundles in a Library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C# hides the processing of bundle</a:t>
            </a:r>
          </a:p>
          <a:p>
            <a:pPr marL="0" indent="0">
              <a:buNone/>
            </a:pPr>
            <a:endParaRPr lang="en-GB" sz="1400" dirty="0" smtClean="0">
              <a:solidFill>
                <a:srgbClr val="2B91AF"/>
              </a:solidFill>
              <a:latin typeface="Consolas"/>
            </a:endParaRPr>
          </a:p>
          <a:p>
            <a:pPr marL="0" indent="0">
              <a:buNone/>
            </a:pPr>
            <a:r>
              <a:rPr lang="en-GB" sz="1800" noProof="1" smtClean="0">
                <a:solidFill>
                  <a:srgbClr val="2B91AF"/>
                </a:solidFill>
                <a:highlight>
                  <a:srgbClr val="FFFFFF"/>
                </a:highlight>
                <a:latin typeface="Consolas"/>
              </a:rPr>
              <a:t>Bundle</a:t>
            </a:r>
            <a:r>
              <a:rPr lang="en-GB" sz="1800" noProof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result = </a:t>
            </a:r>
            <a:r>
              <a:rPr lang="en-GB" sz="1800" noProof="1" smtClean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new</a:t>
            </a:r>
            <a:r>
              <a:rPr lang="en-GB" sz="1800" noProof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en-GB" sz="1800" noProof="1" smtClean="0">
                <a:solidFill>
                  <a:srgbClr val="2B91AF"/>
                </a:solidFill>
                <a:highlight>
                  <a:srgbClr val="FFFFFF"/>
                </a:highlight>
                <a:latin typeface="Consolas"/>
              </a:rPr>
              <a:t>Bundle</a:t>
            </a:r>
            <a:r>
              <a:rPr lang="en-GB" sz="1800" noProof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() { Title = </a:t>
            </a:r>
            <a:r>
              <a:rPr lang="en-GB" sz="1800" noProof="1" smtClean="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"Demo bundle"</a:t>
            </a:r>
            <a:r>
              <a:rPr lang="en-GB" sz="1800" noProof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};</a:t>
            </a:r>
          </a:p>
          <a:p>
            <a:pPr marL="0" indent="0">
              <a:buNone/>
            </a:pPr>
            <a:endParaRPr lang="en-GB" sz="1800" noProof="1" smtClean="0">
              <a:solidFill>
                <a:srgbClr val="000000"/>
              </a:solidFill>
              <a:highlight>
                <a:srgbClr val="FFFFFF"/>
              </a:highlight>
              <a:latin typeface="Consolas"/>
            </a:endParaRPr>
          </a:p>
          <a:p>
            <a:pPr marL="0" indent="0">
              <a:buNone/>
            </a:pPr>
            <a:r>
              <a:rPr lang="en-GB" sz="1800" noProof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result.Entries.Add(</a:t>
            </a:r>
            <a:r>
              <a:rPr lang="en-GB" sz="1800" noProof="1" smtClean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new</a:t>
            </a:r>
            <a:r>
              <a:rPr lang="en-GB" sz="1800" noProof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en-GB" sz="1800" noProof="1" smtClean="0">
                <a:solidFill>
                  <a:srgbClr val="2B91AF"/>
                </a:solidFill>
                <a:highlight>
                  <a:srgbClr val="FFFFFF"/>
                </a:highlight>
                <a:latin typeface="Consolas"/>
              </a:rPr>
              <a:t>ResourceEntry</a:t>
            </a:r>
            <a:r>
              <a:rPr lang="en-GB" sz="1800" noProof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&lt;</a:t>
            </a:r>
            <a:r>
              <a:rPr lang="en-GB" sz="1800" noProof="1" smtClean="0">
                <a:solidFill>
                  <a:srgbClr val="2B91AF"/>
                </a:solidFill>
                <a:highlight>
                  <a:srgbClr val="FFFFFF"/>
                </a:highlight>
                <a:latin typeface="Consolas"/>
              </a:rPr>
              <a:t>Patient</a:t>
            </a:r>
            <a:r>
              <a:rPr lang="en-GB" sz="1800" noProof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&gt;() </a:t>
            </a:r>
          </a:p>
          <a:p>
            <a:pPr marL="0" indent="0">
              <a:buNone/>
            </a:pPr>
            <a:r>
              <a:rPr lang="en-GB" sz="1800" noProof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  { LastUpdated=</a:t>
            </a:r>
            <a:r>
              <a:rPr lang="en-GB" sz="1800" noProof="1" smtClean="0">
                <a:solidFill>
                  <a:srgbClr val="2B91AF"/>
                </a:solidFill>
                <a:highlight>
                  <a:srgbClr val="FFFFFF"/>
                </a:highlight>
                <a:latin typeface="Consolas"/>
              </a:rPr>
              <a:t>DateTimeOffset</a:t>
            </a:r>
            <a:r>
              <a:rPr lang="en-GB" sz="1800" noProof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.Now, Content = </a:t>
            </a:r>
            <a:r>
              <a:rPr lang="en-GB" sz="1800" noProof="1" smtClean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new</a:t>
            </a:r>
            <a:r>
              <a:rPr lang="en-GB" sz="1800" noProof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en-GB" sz="1800" noProof="1" smtClean="0">
                <a:solidFill>
                  <a:srgbClr val="2B91AF"/>
                </a:solidFill>
                <a:highlight>
                  <a:srgbClr val="FFFFFF"/>
                </a:highlight>
                <a:latin typeface="Consolas"/>
              </a:rPr>
              <a:t>Patient</a:t>
            </a:r>
            <a:r>
              <a:rPr lang="en-GB" sz="1800" noProof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() });</a:t>
            </a:r>
          </a:p>
          <a:p>
            <a:pPr marL="0" indent="0">
              <a:buNone/>
            </a:pPr>
            <a:r>
              <a:rPr lang="en-GB" sz="1800" noProof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result.Entries.Add(</a:t>
            </a:r>
            <a:r>
              <a:rPr lang="en-GB" sz="1800" noProof="1" smtClean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new</a:t>
            </a:r>
            <a:r>
              <a:rPr lang="en-GB" sz="1800" noProof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en-GB" sz="1800" noProof="1" smtClean="0">
                <a:solidFill>
                  <a:srgbClr val="2B91AF"/>
                </a:solidFill>
                <a:highlight>
                  <a:srgbClr val="FFFFFF"/>
                </a:highlight>
                <a:latin typeface="Consolas"/>
              </a:rPr>
              <a:t>DeletedEntry</a:t>
            </a:r>
            <a:r>
              <a:rPr lang="en-GB" sz="1800" noProof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() </a:t>
            </a:r>
          </a:p>
          <a:p>
            <a:pPr marL="0" indent="0">
              <a:buNone/>
            </a:pPr>
            <a:r>
              <a:rPr lang="en-GB" sz="1800" noProof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  { Id = </a:t>
            </a:r>
            <a:r>
              <a:rPr lang="en-GB" sz="1800" noProof="1" smtClean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new</a:t>
            </a:r>
            <a:r>
              <a:rPr lang="en-GB" sz="1800" noProof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en-GB" sz="1800" noProof="1" smtClean="0">
                <a:solidFill>
                  <a:srgbClr val="2B91AF"/>
                </a:solidFill>
                <a:highlight>
                  <a:srgbClr val="FFFFFF"/>
                </a:highlight>
                <a:latin typeface="Consolas"/>
              </a:rPr>
              <a:t>Uri</a:t>
            </a:r>
            <a:r>
              <a:rPr lang="en-GB" sz="1800" noProof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</a:t>
            </a:r>
            <a:r>
              <a:rPr lang="en-GB" sz="1800" noProof="1" smtClean="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"http://..."</a:t>
            </a:r>
            <a:r>
              <a:rPr lang="en-GB" sz="1800" noProof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), When = </a:t>
            </a:r>
            <a:r>
              <a:rPr lang="en-GB" sz="1800" noProof="1" smtClean="0">
                <a:solidFill>
                  <a:srgbClr val="2B91AF"/>
                </a:solidFill>
                <a:highlight>
                  <a:srgbClr val="FFFFFF"/>
                </a:highlight>
                <a:latin typeface="Consolas"/>
              </a:rPr>
              <a:t>DateTime</a:t>
            </a:r>
            <a:r>
              <a:rPr lang="en-GB" sz="1800" noProof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.Now });</a:t>
            </a:r>
          </a:p>
          <a:p>
            <a:pPr marL="0" indent="0">
              <a:buNone/>
            </a:pPr>
            <a:endParaRPr lang="en-GB" sz="1800" noProof="1" smtClean="0">
              <a:solidFill>
                <a:srgbClr val="000000"/>
              </a:solidFill>
              <a:highlight>
                <a:srgbClr val="FFFFFF"/>
              </a:highlight>
              <a:latin typeface="Consolas"/>
            </a:endParaRPr>
          </a:p>
          <a:p>
            <a:pPr marL="0" indent="0">
              <a:buNone/>
            </a:pPr>
            <a:r>
              <a:rPr lang="en-GB" sz="1800" noProof="1" smtClean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var</a:t>
            </a:r>
            <a:r>
              <a:rPr lang="en-GB" sz="1800" noProof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bundleXml = </a:t>
            </a:r>
            <a:r>
              <a:rPr lang="en-GB" sz="1800" noProof="1" smtClean="0">
                <a:solidFill>
                  <a:srgbClr val="2B91AF"/>
                </a:solidFill>
                <a:highlight>
                  <a:srgbClr val="FFFFFF"/>
                </a:highlight>
                <a:latin typeface="Consolas"/>
              </a:rPr>
              <a:t>FhirSerializer</a:t>
            </a:r>
            <a:r>
              <a:rPr lang="en-GB" sz="1800" noProof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.SerializeBundleToXml(result);</a:t>
            </a:r>
            <a:endParaRPr lang="en-GB" sz="1800" noProof="1" smtClean="0">
              <a:solidFill>
                <a:srgbClr val="2B91AF"/>
              </a:solidFill>
              <a:latin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1717943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SEARCH FUNCTIONALITY</a:t>
            </a:r>
            <a:endParaRPr lang="en-GB" dirty="0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mtClean="0"/>
              <a:t>And finally, the last REST operation (for now):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74288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287" y="3390394"/>
            <a:ext cx="8063454" cy="2733596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Search (patient)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620949" y="1524000"/>
            <a:ext cx="7848600" cy="1523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100" dirty="0">
                <a:latin typeface="+mn-lt"/>
              </a:rPr>
              <a:t>Each resource has a </a:t>
            </a:r>
            <a:r>
              <a:rPr lang="en-US" sz="3100" dirty="0" smtClean="0">
                <a:latin typeface="+mn-lt"/>
              </a:rPr>
              <a:t>set of </a:t>
            </a:r>
            <a:r>
              <a:rPr lang="en-US" sz="3100" dirty="0">
                <a:latin typeface="+mn-lt"/>
              </a:rPr>
              <a:t>“standard” search </a:t>
            </a:r>
            <a:r>
              <a:rPr lang="en-US" sz="3100" dirty="0" smtClean="0">
                <a:latin typeface="+mn-lt"/>
              </a:rPr>
              <a:t>operations, so </a:t>
            </a:r>
            <a:r>
              <a:rPr lang="en-US" sz="3100" b="1" dirty="0" smtClean="0">
                <a:latin typeface="+mn-lt"/>
              </a:rPr>
              <a:t>not every element can be searched!</a:t>
            </a:r>
            <a:r>
              <a:rPr lang="en-US" sz="3100" dirty="0" smtClean="0">
                <a:latin typeface="+mn-lt"/>
              </a:rPr>
              <a:t>:</a:t>
            </a:r>
            <a:endParaRPr lang="nl-NL" sz="31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97390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Combining parameters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Can search by GET &amp;  POST</a:t>
            </a:r>
          </a:p>
          <a:p>
            <a:r>
              <a:rPr lang="en-GB" dirty="0" smtClean="0"/>
              <a:t>Always return a bundle</a:t>
            </a:r>
          </a:p>
          <a:p>
            <a:r>
              <a:rPr lang="en-GB" dirty="0" smtClean="0"/>
              <a:t>Multiple parameters</a:t>
            </a:r>
          </a:p>
          <a:p>
            <a:pPr lvl="1"/>
            <a:r>
              <a:rPr lang="en-GB" dirty="0" smtClean="0"/>
              <a:t>Specifying multiple parameters finds resources matching all </a:t>
            </a:r>
            <a:r>
              <a:rPr lang="en-GB" dirty="0" err="1" smtClean="0"/>
              <a:t>params</a:t>
            </a:r>
            <a:r>
              <a:rPr lang="en-GB" dirty="0" smtClean="0"/>
              <a:t> </a:t>
            </a:r>
            <a:r>
              <a:rPr lang="en-GB" dirty="0" smtClean="0">
                <a:sym typeface="Wingdings"/>
              </a:rPr>
              <a:t></a:t>
            </a:r>
            <a:r>
              <a:rPr lang="en-GB" dirty="0" smtClean="0"/>
              <a:t> “AND”</a:t>
            </a:r>
          </a:p>
          <a:p>
            <a:pPr lvl="2"/>
            <a:r>
              <a:rPr lang="en-GB" dirty="0"/>
              <a:t>http://</a:t>
            </a:r>
            <a:r>
              <a:rPr lang="en-GB" dirty="0" err="1"/>
              <a:t>fhirtest.uhn.ca</a:t>
            </a:r>
            <a:r>
              <a:rPr lang="en-GB" dirty="0"/>
              <a:t>/baseDstu3/</a:t>
            </a:r>
            <a:r>
              <a:rPr lang="en-GB" dirty="0" err="1"/>
              <a:t>Patient?name</a:t>
            </a:r>
            <a:r>
              <a:rPr lang="en-GB" dirty="0"/>
              <a:t>=</a:t>
            </a:r>
            <a:r>
              <a:rPr lang="en-GB" dirty="0" err="1"/>
              <a:t>jones&amp;gender</a:t>
            </a:r>
            <a:r>
              <a:rPr lang="en-GB" dirty="0"/>
              <a:t>=female</a:t>
            </a:r>
            <a:endParaRPr lang="en-GB" dirty="0" smtClean="0"/>
          </a:p>
          <a:p>
            <a:pPr lvl="1"/>
            <a:r>
              <a:rPr lang="en-GB" dirty="0" smtClean="0"/>
              <a:t>Parameters may list multiple values </a:t>
            </a:r>
            <a:r>
              <a:rPr lang="en-GB" dirty="0" smtClean="0">
                <a:sym typeface="Wingdings"/>
              </a:rPr>
              <a:t> “OR”</a:t>
            </a:r>
          </a:p>
          <a:p>
            <a:pPr lvl="2"/>
            <a:r>
              <a:rPr lang="en-GB" dirty="0">
                <a:sym typeface="Wingdings"/>
                <a:hlinkClick r:id="rId2"/>
              </a:rPr>
              <a:t>http://</a:t>
            </a:r>
            <a:r>
              <a:rPr lang="en-GB" dirty="0" err="1">
                <a:sym typeface="Wingdings"/>
                <a:hlinkClick r:id="rId2"/>
              </a:rPr>
              <a:t>fhirtest.uhn.ca</a:t>
            </a:r>
            <a:r>
              <a:rPr lang="en-GB" dirty="0">
                <a:sym typeface="Wingdings"/>
                <a:hlinkClick r:id="rId2"/>
              </a:rPr>
              <a:t>/baseDstu3/</a:t>
            </a:r>
            <a:r>
              <a:rPr lang="en-GB" dirty="0" err="1">
                <a:sym typeface="Wingdings"/>
                <a:hlinkClick r:id="rId2"/>
              </a:rPr>
              <a:t>Patient?name</a:t>
            </a:r>
            <a:r>
              <a:rPr lang="en-GB" dirty="0">
                <a:sym typeface="Wingdings"/>
                <a:hlinkClick r:id="rId2"/>
              </a:rPr>
              <a:t>=</a:t>
            </a:r>
            <a:r>
              <a:rPr lang="en-GB" dirty="0" err="1">
                <a:sym typeface="Wingdings"/>
                <a:hlinkClick r:id="rId2"/>
              </a:rPr>
              <a:t>patel,jones</a:t>
            </a:r>
            <a:endParaRPr lang="en-GB" dirty="0" smtClean="0">
              <a:sym typeface="Wingdings"/>
            </a:endParaRPr>
          </a:p>
          <a:p>
            <a:pPr marL="400050" lvl="1" indent="0">
              <a:buNone/>
            </a:pPr>
            <a:endParaRPr lang="en-GB" dirty="0" smtClean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90931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Ok I get it…or not?</a:t>
            </a:r>
            <a:endParaRPr lang="en-GB" dirty="0"/>
          </a:p>
        </p:txBody>
      </p:sp>
      <p:sp>
        <p:nvSpPr>
          <p:cNvPr id="4" name="Rectangle 3"/>
          <p:cNvSpPr/>
          <p:nvPr/>
        </p:nvSpPr>
        <p:spPr>
          <a:xfrm>
            <a:off x="533400" y="1981200"/>
            <a:ext cx="80010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http://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server.org/fhir/Patient/          406 hits</a:t>
            </a:r>
          </a:p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http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://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server.org/fhir/Patient?gender=M  234 hits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http://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server.org/fhir/Patient?gender=F  167 hits</a:t>
            </a:r>
          </a:p>
          <a:p>
            <a:endParaRPr lang="en-US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Total: 234 + 167 =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401</a:t>
            </a:r>
          </a:p>
        </p:txBody>
      </p:sp>
      <p:sp>
        <p:nvSpPr>
          <p:cNvPr id="7" name="Rectangle 6"/>
          <p:cNvSpPr/>
          <p:nvPr/>
        </p:nvSpPr>
        <p:spPr>
          <a:xfrm>
            <a:off x="533400" y="4038600"/>
            <a:ext cx="8001000" cy="18466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http://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server.org/fhir/Patient/          406 hits</a:t>
            </a:r>
          </a:p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http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://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server.org/fhir/Patient?gender=M  234 hits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http://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server.org/fhir/Patient?gender=F  167 hits</a:t>
            </a:r>
          </a:p>
          <a:p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http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://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server.org/fhir/Patient?gender:missing=true 5 hits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  <a:p>
            <a:endParaRPr lang="en-US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Total: 234 + 167 + 5 =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406</a:t>
            </a:r>
          </a:p>
        </p:txBody>
      </p:sp>
    </p:spTree>
    <p:extLst>
      <p:ext uri="{BB962C8B-B14F-4D97-AF65-F5344CB8AC3E}">
        <p14:creationId xmlns:p14="http://schemas.microsoft.com/office/powerpoint/2010/main" val="871733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Combining parameters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mtClean="0"/>
              <a:t>Specifying multiple parameters finds resources matching all params </a:t>
            </a:r>
            <a:r>
              <a:rPr lang="en-GB" smtClean="0">
                <a:sym typeface="Wingdings"/>
              </a:rPr>
              <a:t></a:t>
            </a:r>
            <a:r>
              <a:rPr lang="en-GB" smtClean="0"/>
              <a:t> “AND”</a:t>
            </a:r>
          </a:p>
          <a:p>
            <a:r>
              <a:rPr lang="en-GB" smtClean="0"/>
              <a:t>Parameters may list multiple values </a:t>
            </a:r>
            <a:r>
              <a:rPr lang="en-GB" smtClean="0">
                <a:sym typeface="Wingdings"/>
              </a:rPr>
              <a:t> “OR”</a:t>
            </a:r>
          </a:p>
          <a:p>
            <a:r>
              <a:rPr lang="en-GB" smtClean="0">
                <a:latin typeface="Courier New" pitchFamily="49" charset="0"/>
                <a:cs typeface="Courier New" pitchFamily="49" charset="0"/>
              </a:rPr>
              <a:t>http://server.org/fhir</a:t>
            </a:r>
            <a:br>
              <a:rPr lang="en-GB" smtClean="0">
                <a:latin typeface="Courier New" pitchFamily="49" charset="0"/>
                <a:cs typeface="Courier New" pitchFamily="49" charset="0"/>
              </a:rPr>
            </a:br>
            <a:r>
              <a:rPr lang="en-GB" smtClean="0">
                <a:latin typeface="Courier New" pitchFamily="49" charset="0"/>
                <a:cs typeface="Courier New" pitchFamily="49" charset="0"/>
              </a:rPr>
              <a:t>	/Patient/search?</a:t>
            </a:r>
          </a:p>
          <a:p>
            <a:pPr marL="457200" lvl="1" indent="0">
              <a:buNone/>
            </a:pPr>
            <a:r>
              <a:rPr lang="en-GB" smtClean="0">
                <a:latin typeface="Courier New" pitchFamily="49" charset="0"/>
                <a:cs typeface="Courier New" pitchFamily="49" charset="0"/>
              </a:rPr>
              <a:t>  	  birthdate=1972-11-30</a:t>
            </a:r>
          </a:p>
          <a:p>
            <a:pPr marL="457200" lvl="1" indent="0">
              <a:buNone/>
            </a:pPr>
            <a:r>
              <a:rPr lang="en-GB" smtClean="0">
                <a:latin typeface="Courier New" pitchFamily="49" charset="0"/>
                <a:cs typeface="Courier New" pitchFamily="49" charset="0"/>
              </a:rPr>
              <a:t>  	    &amp;language=NL,FR</a:t>
            </a:r>
          </a:p>
          <a:p>
            <a:pPr marL="0" indent="0">
              <a:buNone/>
            </a:pPr>
            <a:endParaRPr lang="en-GB" smtClean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707739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Patient</a:t>
            </a:r>
            <a:endParaRPr lang="en-US" dirty="0"/>
          </a:p>
        </p:txBody>
      </p:sp>
      <p:pic>
        <p:nvPicPr>
          <p:cNvPr id="4" name="Picture 3" descr="Screen Shot 2016-06-26 at 7.46.18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1076863"/>
            <a:ext cx="7581154" cy="5781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7820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SearchParameter</a:t>
            </a:r>
            <a:r>
              <a:rPr lang="en-US" dirty="0" smtClean="0"/>
              <a:t> resource</a:t>
            </a:r>
            <a:endParaRPr lang="en-US" dirty="0"/>
          </a:p>
        </p:txBody>
      </p:sp>
      <p:pic>
        <p:nvPicPr>
          <p:cNvPr id="4" name="Picture 3" descr="Screen Shot 2016-06-26 at 6.44.09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476873"/>
            <a:ext cx="7956376" cy="5152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188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Reviewing the spec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800" dirty="0" smtClean="0"/>
              <a:t>Versions (of the spec)</a:t>
            </a:r>
          </a:p>
          <a:p>
            <a:r>
              <a:rPr lang="en-GB" sz="2800" dirty="0" smtClean="0"/>
              <a:t>Main sections</a:t>
            </a:r>
          </a:p>
          <a:p>
            <a:r>
              <a:rPr lang="en-GB" sz="2800" dirty="0" smtClean="0"/>
              <a:t>Resource</a:t>
            </a:r>
          </a:p>
          <a:p>
            <a:r>
              <a:rPr lang="en-GB" sz="2800" dirty="0" smtClean="0"/>
              <a:t>REST</a:t>
            </a:r>
          </a:p>
          <a:p>
            <a:r>
              <a:rPr lang="en-GB" sz="2800" dirty="0" smtClean="0"/>
              <a:t>Operations</a:t>
            </a:r>
          </a:p>
          <a:p>
            <a:r>
              <a:rPr lang="en-GB" sz="2800" dirty="0" smtClean="0"/>
              <a:t>Implementation Guides</a:t>
            </a:r>
          </a:p>
          <a:p>
            <a:pPr lvl="1"/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2178022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SearchParameter</a:t>
            </a:r>
            <a:r>
              <a:rPr lang="en-US" dirty="0" smtClean="0"/>
              <a:t> example</a:t>
            </a:r>
            <a:endParaRPr lang="en-US" dirty="0"/>
          </a:p>
        </p:txBody>
      </p:sp>
      <p:pic>
        <p:nvPicPr>
          <p:cNvPr id="5" name="Picture 4" descr="Screen Shot 2016-06-26 at 6.47.35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052736"/>
            <a:ext cx="7334076" cy="505839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79512" y="5981218"/>
            <a:ext cx="88098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636360"/>
                </a:solidFill>
              </a:rPr>
              <a:t>http://fhir3.healthintersections.com.au/open/</a:t>
            </a:r>
            <a:r>
              <a:rPr lang="en-US" sz="2000" dirty="0" err="1">
                <a:solidFill>
                  <a:srgbClr val="636360"/>
                </a:solidFill>
              </a:rPr>
              <a:t>SearchParameter</a:t>
            </a:r>
            <a:r>
              <a:rPr lang="en-US" sz="2000" dirty="0">
                <a:solidFill>
                  <a:srgbClr val="636360"/>
                </a:solidFill>
              </a:rPr>
              <a:t>/Patient-Name</a:t>
            </a:r>
          </a:p>
        </p:txBody>
      </p:sp>
    </p:spTree>
    <p:extLst>
      <p:ext uri="{BB962C8B-B14F-4D97-AF65-F5344CB8AC3E}">
        <p14:creationId xmlns:p14="http://schemas.microsoft.com/office/powerpoint/2010/main" val="3093595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599" y="3139247"/>
            <a:ext cx="8063454" cy="2733596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Search (Patient)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620949" y="1828800"/>
            <a:ext cx="7848600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100" dirty="0" smtClean="0">
                <a:latin typeface="+mn-lt"/>
              </a:rPr>
              <a:t>Each search parameter has a ‘type’</a:t>
            </a:r>
            <a:endParaRPr lang="nl-NL" sz="3100" dirty="0">
              <a:latin typeface="+mn-lt"/>
            </a:endParaRPr>
          </a:p>
        </p:txBody>
      </p:sp>
      <p:cxnSp>
        <p:nvCxnSpPr>
          <p:cNvPr id="7" name="Straight Arrow Connector 6"/>
          <p:cNvCxnSpPr/>
          <p:nvPr/>
        </p:nvCxnSpPr>
        <p:spPr bwMode="auto">
          <a:xfrm flipH="1" flipV="1">
            <a:off x="2057400" y="4724400"/>
            <a:ext cx="2667002" cy="8382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Cloud 7"/>
          <p:cNvSpPr/>
          <p:nvPr/>
        </p:nvSpPr>
        <p:spPr bwMode="auto">
          <a:xfrm>
            <a:off x="4545249" y="5339443"/>
            <a:ext cx="2079171" cy="1143000"/>
          </a:xfrm>
          <a:prstGeom prst="cloud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Parameter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Type</a:t>
            </a:r>
          </a:p>
        </p:txBody>
      </p:sp>
    </p:spTree>
    <p:extLst>
      <p:ext uri="{BB962C8B-B14F-4D97-AF65-F5344CB8AC3E}">
        <p14:creationId xmlns:p14="http://schemas.microsoft.com/office/powerpoint/2010/main" val="23020227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Chained searches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mtClean="0"/>
              <a:t>Patient has a search for “name”.</a:t>
            </a:r>
          </a:p>
          <a:p>
            <a:r>
              <a:rPr lang="en-GB" smtClean="0"/>
              <a:t>Observation has a search for “subject” (the id of the Patient, Group or Device)</a:t>
            </a:r>
          </a:p>
          <a:p>
            <a:r>
              <a:rPr lang="en-GB" smtClean="0"/>
              <a:t>How do I find Observations for a patient, searching using his name?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631627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2 queries in 1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mtClean="0"/>
              <a:t>You (as a client) don’t need to do separate operations, just one:</a:t>
            </a:r>
          </a:p>
          <a:p>
            <a:endParaRPr lang="en-GB" smtClean="0"/>
          </a:p>
          <a:p>
            <a:pPr marL="0" indent="0">
              <a:buNone/>
            </a:pPr>
            <a:r>
              <a:rPr lang="en-GB" sz="2400" smtClean="0">
                <a:latin typeface="Courier New" pitchFamily="49" charset="0"/>
                <a:cs typeface="Courier New" pitchFamily="49" charset="0"/>
              </a:rPr>
              <a:t>http://server.com/fhir/Observation?patient</a:t>
            </a:r>
            <a:br>
              <a:rPr lang="en-GB" sz="2400" smtClean="0">
                <a:latin typeface="Courier New" pitchFamily="49" charset="0"/>
                <a:cs typeface="Courier New" pitchFamily="49" charset="0"/>
              </a:rPr>
            </a:br>
            <a:r>
              <a:rPr lang="en-GB" sz="2400" smtClean="0">
                <a:latin typeface="Courier New" pitchFamily="49" charset="0"/>
                <a:cs typeface="Courier New" pitchFamily="49" charset="0"/>
              </a:rPr>
              <a:t>	.name=jones</a:t>
            </a:r>
          </a:p>
          <a:p>
            <a:pPr marL="0" indent="0">
              <a:buNone/>
            </a:pPr>
            <a:r>
              <a:rPr lang="en-GB" sz="2400" smtClean="0">
                <a:latin typeface="Courier New" pitchFamily="49" charset="0"/>
                <a:cs typeface="Courier New" pitchFamily="49" charset="0"/>
              </a:rPr>
              <a:t>	</a:t>
            </a:r>
          </a:p>
          <a:p>
            <a:pPr marL="0" indent="0">
              <a:buNone/>
            </a:pPr>
            <a:r>
              <a:rPr lang="en-GB" smtClean="0"/>
              <a:t>But note: this still only works on the </a:t>
            </a:r>
            <a:r>
              <a:rPr lang="en-GB" u="sng" smtClean="0"/>
              <a:t>predefined search parameters</a:t>
            </a:r>
            <a:r>
              <a:rPr lang="en-GB" smtClean="0"/>
              <a:t>. You cannot just use any property of the resource.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785676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More optimizations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Say we do:</a:t>
            </a:r>
          </a:p>
          <a:p>
            <a:pPr lvl="1"/>
            <a:r>
              <a:rPr lang="en-GB" dirty="0" smtClean="0"/>
              <a:t>http://</a:t>
            </a:r>
            <a:r>
              <a:rPr lang="en-GB" dirty="0" err="1" smtClean="0"/>
              <a:t>fhir.com</a:t>
            </a:r>
            <a:r>
              <a:rPr lang="en-GB" dirty="0" smtClean="0"/>
              <a:t>/</a:t>
            </a:r>
            <a:r>
              <a:rPr lang="en-GB" dirty="0" err="1" smtClean="0"/>
              <a:t>fhir</a:t>
            </a:r>
            <a:r>
              <a:rPr lang="en-GB" dirty="0" smtClean="0"/>
              <a:t>/</a:t>
            </a:r>
            <a:r>
              <a:rPr lang="en-GB" dirty="0" err="1" smtClean="0"/>
              <a:t>Observation?date</a:t>
            </a:r>
            <a:r>
              <a:rPr lang="en-GB" dirty="0" smtClean="0"/>
              <a:t>=2014-01-20</a:t>
            </a:r>
          </a:p>
          <a:p>
            <a:pPr lvl="1"/>
            <a:r>
              <a:rPr lang="en-GB" dirty="0" smtClean="0"/>
              <a:t>We get back: a Bundle with 0..* “Observations”</a:t>
            </a:r>
          </a:p>
          <a:p>
            <a:r>
              <a:rPr lang="en-GB" dirty="0" smtClean="0"/>
              <a:t>Now, usually, wouldn’t we want the Patient information too?  =&gt; Need to do “N” queries for the Observation’s “subject”</a:t>
            </a:r>
          </a:p>
          <a:p>
            <a:r>
              <a:rPr lang="en-GB" dirty="0" smtClean="0"/>
              <a:t>Quicker:</a:t>
            </a:r>
          </a:p>
          <a:p>
            <a:pPr marL="400050" lvl="1" indent="0">
              <a:buNone/>
            </a:pPr>
            <a:r>
              <a:rPr lang="en-GB" b="1" dirty="0" smtClean="0"/>
              <a:t>	?_include=</a:t>
            </a:r>
            <a:r>
              <a:rPr lang="en-GB" b="1" dirty="0" err="1" smtClean="0"/>
              <a:t>Observation:patient</a:t>
            </a:r>
            <a:endParaRPr lang="en-GB" b="1" dirty="0" smtClean="0"/>
          </a:p>
          <a:p>
            <a:pPr marL="800100" lvl="2" indent="0">
              <a:buNone/>
            </a:pPr>
            <a:r>
              <a:rPr lang="en-GB" dirty="0" smtClean="0"/>
              <a:t>Returns both Observations + Patients</a:t>
            </a:r>
          </a:p>
          <a:p>
            <a:pPr marL="400050" lvl="1" indent="0">
              <a:buNone/>
            </a:pPr>
            <a:endParaRPr lang="en-GB" dirty="0"/>
          </a:p>
        </p:txBody>
      </p:sp>
      <p:sp>
        <p:nvSpPr>
          <p:cNvPr id="4" name="Oval Callout 3"/>
          <p:cNvSpPr/>
          <p:nvPr/>
        </p:nvSpPr>
        <p:spPr bwMode="auto">
          <a:xfrm>
            <a:off x="6705600" y="4724400"/>
            <a:ext cx="1143000" cy="609600"/>
          </a:xfrm>
          <a:prstGeom prst="wedgeEllipseCallout">
            <a:avLst>
              <a:gd name="adj1" fmla="val -89760"/>
              <a:gd name="adj2" fmla="val 106863"/>
            </a:avLst>
          </a:prstGeom>
          <a:solidFill>
            <a:srgbClr val="FF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Search 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Param</a:t>
            </a:r>
            <a:endParaRPr kumimoji="0" 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50240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Advanced search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68624"/>
            <a:ext cx="3657600" cy="4480520"/>
          </a:xfrm>
        </p:spPr>
        <p:txBody>
          <a:bodyPr/>
          <a:lstStyle/>
          <a:p>
            <a:r>
              <a:rPr lang="en-US" sz="2400" dirty="0" smtClean="0"/>
              <a:t>Common Parameters</a:t>
            </a:r>
          </a:p>
          <a:p>
            <a:pPr lvl="1"/>
            <a:r>
              <a:rPr lang="en-US" sz="1900" dirty="0" smtClean="0"/>
              <a:t>_id</a:t>
            </a:r>
            <a:endParaRPr lang="en-US" sz="1900" dirty="0"/>
          </a:p>
          <a:p>
            <a:pPr lvl="1"/>
            <a:r>
              <a:rPr lang="en-US" sz="1900" dirty="0"/>
              <a:t>_</a:t>
            </a:r>
            <a:r>
              <a:rPr lang="en-US" sz="1900" dirty="0" err="1"/>
              <a:t>lastUpdated</a:t>
            </a:r>
            <a:endParaRPr lang="en-US" sz="1900" dirty="0"/>
          </a:p>
          <a:p>
            <a:pPr lvl="1"/>
            <a:r>
              <a:rPr lang="en-US" sz="1900" dirty="0"/>
              <a:t>_tag</a:t>
            </a:r>
          </a:p>
          <a:p>
            <a:pPr lvl="1"/>
            <a:r>
              <a:rPr lang="en-US" sz="1900" dirty="0"/>
              <a:t>_profile</a:t>
            </a:r>
          </a:p>
          <a:p>
            <a:pPr lvl="1"/>
            <a:r>
              <a:rPr lang="en-US" sz="1900" dirty="0"/>
              <a:t>_security</a:t>
            </a:r>
          </a:p>
          <a:p>
            <a:pPr lvl="1"/>
            <a:r>
              <a:rPr lang="en-US" sz="1900" dirty="0"/>
              <a:t>_text</a:t>
            </a:r>
          </a:p>
          <a:p>
            <a:pPr lvl="1"/>
            <a:r>
              <a:rPr lang="en-US" sz="1900" dirty="0"/>
              <a:t>_content</a:t>
            </a:r>
          </a:p>
          <a:p>
            <a:pPr lvl="1"/>
            <a:r>
              <a:rPr lang="en-US" sz="1900" dirty="0"/>
              <a:t>_list</a:t>
            </a:r>
          </a:p>
          <a:p>
            <a:pPr lvl="1"/>
            <a:r>
              <a:rPr lang="en-US" sz="1900" dirty="0" smtClean="0"/>
              <a:t>_query</a:t>
            </a:r>
            <a:endParaRPr lang="en-US" sz="19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79512" y="6304235"/>
            <a:ext cx="720080" cy="221109"/>
          </a:xfrm>
          <a:prstGeom prst="rect">
            <a:avLst/>
          </a:prstGeom>
        </p:spPr>
        <p:txBody>
          <a:bodyPr/>
          <a:lstStyle/>
          <a:p>
            <a:fld id="{5CC3E5C4-3E2B-40F1-9F2B-C46CEB0C88DF}" type="slidenum">
              <a:rPr lang="en-CA" smtClean="0"/>
              <a:pPr/>
              <a:t>115</a:t>
            </a:fld>
            <a:endParaRPr lang="en-CA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644008" y="1628800"/>
            <a:ext cx="4499992" cy="44805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/>
              <a:t>Search Result Parameters</a:t>
            </a:r>
          </a:p>
          <a:p>
            <a:pPr lvl="1"/>
            <a:r>
              <a:rPr lang="en-US" dirty="0"/>
              <a:t>sort</a:t>
            </a:r>
          </a:p>
          <a:p>
            <a:pPr lvl="1"/>
            <a:r>
              <a:rPr lang="en-US" dirty="0"/>
              <a:t>count</a:t>
            </a:r>
          </a:p>
          <a:p>
            <a:pPr lvl="1"/>
            <a:r>
              <a:rPr lang="en-US" dirty="0"/>
              <a:t>include</a:t>
            </a:r>
          </a:p>
          <a:p>
            <a:pPr lvl="1"/>
            <a:r>
              <a:rPr lang="en-US" dirty="0" err="1"/>
              <a:t>revinclude</a:t>
            </a:r>
            <a:endParaRPr lang="en-US" dirty="0"/>
          </a:p>
          <a:p>
            <a:pPr lvl="1"/>
            <a:r>
              <a:rPr lang="en-US" dirty="0"/>
              <a:t>summary</a:t>
            </a:r>
          </a:p>
          <a:p>
            <a:pPr lvl="1"/>
            <a:r>
              <a:rPr lang="en-US" dirty="0"/>
              <a:t>elements</a:t>
            </a:r>
          </a:p>
          <a:p>
            <a:pPr lvl="1"/>
            <a:r>
              <a:rPr lang="en-US" dirty="0"/>
              <a:t>contained</a:t>
            </a:r>
          </a:p>
          <a:p>
            <a:pPr lvl="1"/>
            <a:r>
              <a:rPr lang="en-US" dirty="0" err="1"/>
              <a:t>containedType</a:t>
            </a: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2015827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Common parameters - 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1560" y="1556792"/>
            <a:ext cx="7632848" cy="4480520"/>
          </a:xfrm>
        </p:spPr>
        <p:txBody>
          <a:bodyPr>
            <a:normAutofit/>
          </a:bodyPr>
          <a:lstStyle/>
          <a:p>
            <a:r>
              <a:rPr lang="en-US" sz="2300" dirty="0" smtClean="0"/>
              <a:t>_id</a:t>
            </a:r>
          </a:p>
          <a:p>
            <a:pPr lvl="1"/>
            <a:r>
              <a:rPr lang="en-US" sz="1900" dirty="0" smtClean="0"/>
              <a:t>Query by Id (string)</a:t>
            </a:r>
            <a:endParaRPr lang="en-US" sz="1900" dirty="0"/>
          </a:p>
          <a:p>
            <a:r>
              <a:rPr lang="en-US" sz="2300" dirty="0" smtClean="0"/>
              <a:t>_</a:t>
            </a:r>
            <a:r>
              <a:rPr lang="en-US" sz="2300" dirty="0" err="1" smtClean="0"/>
              <a:t>lastUpdated</a:t>
            </a:r>
            <a:endParaRPr lang="en-US" sz="2300" dirty="0" smtClean="0"/>
          </a:p>
          <a:p>
            <a:pPr lvl="1"/>
            <a:r>
              <a:rPr lang="en-US" sz="1900" dirty="0" smtClean="0"/>
              <a:t>When the resource was last updated (date)</a:t>
            </a:r>
            <a:endParaRPr lang="en-US" sz="1900" dirty="0"/>
          </a:p>
          <a:p>
            <a:r>
              <a:rPr lang="en-US" sz="2300" dirty="0" smtClean="0"/>
              <a:t>_tag</a:t>
            </a:r>
          </a:p>
          <a:p>
            <a:pPr lvl="1"/>
            <a:r>
              <a:rPr lang="en-US" sz="1900" dirty="0" smtClean="0"/>
              <a:t>From the appropriate meta element (token)</a:t>
            </a:r>
          </a:p>
          <a:p>
            <a:r>
              <a:rPr lang="en-US" sz="2300" dirty="0" smtClean="0"/>
              <a:t>_profile</a:t>
            </a:r>
          </a:p>
          <a:p>
            <a:pPr lvl="1"/>
            <a:r>
              <a:rPr lang="en-US" sz="1900" dirty="0"/>
              <a:t>From the appropriate meta element </a:t>
            </a:r>
            <a:r>
              <a:rPr lang="en-US" sz="1900" dirty="0" smtClean="0"/>
              <a:t>(</a:t>
            </a:r>
            <a:r>
              <a:rPr lang="en-US" sz="1900" dirty="0" err="1" smtClean="0"/>
              <a:t>url</a:t>
            </a:r>
            <a:r>
              <a:rPr lang="en-US" sz="1900" dirty="0" smtClean="0"/>
              <a:t>)</a:t>
            </a:r>
            <a:endParaRPr lang="en-US" sz="1900" dirty="0"/>
          </a:p>
          <a:p>
            <a:r>
              <a:rPr lang="en-US" sz="2300" dirty="0" smtClean="0"/>
              <a:t>_security</a:t>
            </a:r>
            <a:endParaRPr lang="en-US" sz="2300" dirty="0"/>
          </a:p>
          <a:p>
            <a:pPr lvl="1"/>
            <a:r>
              <a:rPr lang="en-US" sz="1900" dirty="0"/>
              <a:t>From the appropriate meta element (token)</a:t>
            </a:r>
          </a:p>
          <a:p>
            <a:endParaRPr lang="en-US" sz="23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79512" y="6304235"/>
            <a:ext cx="720080" cy="221109"/>
          </a:xfrm>
          <a:prstGeom prst="rect">
            <a:avLst/>
          </a:prstGeom>
        </p:spPr>
        <p:txBody>
          <a:bodyPr/>
          <a:lstStyle/>
          <a:p>
            <a:fld id="{5CC3E5C4-3E2B-40F1-9F2B-C46CEB0C88DF}" type="slidenum">
              <a:rPr lang="en-CA" smtClean="0"/>
              <a:pPr/>
              <a:t>116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219051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Common parameters - 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1560" y="1556792"/>
            <a:ext cx="7632848" cy="4480520"/>
          </a:xfrm>
        </p:spPr>
        <p:txBody>
          <a:bodyPr>
            <a:normAutofit/>
          </a:bodyPr>
          <a:lstStyle/>
          <a:p>
            <a:r>
              <a:rPr lang="en-US" sz="2300" dirty="0"/>
              <a:t>_text</a:t>
            </a:r>
          </a:p>
          <a:p>
            <a:pPr lvl="1"/>
            <a:r>
              <a:rPr lang="en-US" sz="1900" dirty="0"/>
              <a:t>Search in text </a:t>
            </a:r>
            <a:r>
              <a:rPr lang="en-US" sz="1900" dirty="0" smtClean="0"/>
              <a:t>element (string)</a:t>
            </a:r>
            <a:endParaRPr lang="en-US" sz="1900" dirty="0"/>
          </a:p>
          <a:p>
            <a:r>
              <a:rPr lang="en-US" sz="2300" dirty="0"/>
              <a:t>_content</a:t>
            </a:r>
          </a:p>
          <a:p>
            <a:pPr lvl="1"/>
            <a:r>
              <a:rPr lang="en-US" sz="1900" dirty="0"/>
              <a:t>Search for text across the entire </a:t>
            </a:r>
            <a:r>
              <a:rPr lang="en-US" sz="1900" dirty="0" smtClean="0"/>
              <a:t>resource (string)</a:t>
            </a:r>
            <a:endParaRPr lang="en-US" sz="1900" dirty="0"/>
          </a:p>
          <a:p>
            <a:r>
              <a:rPr lang="en-US" sz="2300" dirty="0" smtClean="0"/>
              <a:t>_list</a:t>
            </a:r>
          </a:p>
          <a:p>
            <a:pPr lvl="1"/>
            <a:r>
              <a:rPr lang="en-US" sz="1900" dirty="0" smtClean="0"/>
              <a:t>Return resources referenced by a List resource</a:t>
            </a:r>
          </a:p>
          <a:p>
            <a:pPr lvl="1"/>
            <a:r>
              <a:rPr lang="en-US" sz="1900" dirty="0" smtClean="0"/>
              <a:t>Can use ‘current lists’ and other query</a:t>
            </a:r>
          </a:p>
          <a:p>
            <a:pPr lvl="2"/>
            <a:r>
              <a:rPr lang="en-US" sz="1900" dirty="0">
                <a:hlinkClick r:id="rId2"/>
              </a:rPr>
              <a:t>http://hl7.org/</a:t>
            </a:r>
            <a:r>
              <a:rPr lang="en-US" sz="1900" dirty="0" err="1">
                <a:hlinkClick r:id="rId2"/>
              </a:rPr>
              <a:t>fhir</a:t>
            </a:r>
            <a:r>
              <a:rPr lang="en-US" sz="1900" dirty="0">
                <a:hlinkClick r:id="rId2"/>
              </a:rPr>
              <a:t>/</a:t>
            </a:r>
            <a:r>
              <a:rPr lang="en-US" sz="1900" dirty="0" err="1">
                <a:hlinkClick r:id="rId2"/>
              </a:rPr>
              <a:t>lifecycle.html#current</a:t>
            </a:r>
            <a:endParaRPr lang="en-US" sz="1900" dirty="0"/>
          </a:p>
          <a:p>
            <a:r>
              <a:rPr lang="en-US" sz="2300" dirty="0" smtClean="0"/>
              <a:t>_query</a:t>
            </a:r>
          </a:p>
          <a:p>
            <a:pPr lvl="1"/>
            <a:r>
              <a:rPr lang="en-US" sz="1900" dirty="0" smtClean="0"/>
              <a:t>Custom named query</a:t>
            </a:r>
          </a:p>
          <a:p>
            <a:pPr lvl="1"/>
            <a:r>
              <a:rPr lang="en-US" sz="1900" dirty="0" smtClean="0"/>
              <a:t>Use </a:t>
            </a:r>
            <a:r>
              <a:rPr lang="en-US" sz="1900" dirty="0" err="1" smtClean="0"/>
              <a:t>OperationDefinition</a:t>
            </a:r>
            <a:r>
              <a:rPr lang="en-US" sz="1900" dirty="0" smtClean="0"/>
              <a:t> to define</a:t>
            </a:r>
            <a:endParaRPr lang="en-US" sz="19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79512" y="6304235"/>
            <a:ext cx="720080" cy="221109"/>
          </a:xfrm>
          <a:prstGeom prst="rect">
            <a:avLst/>
          </a:prstGeom>
        </p:spPr>
        <p:txBody>
          <a:bodyPr/>
          <a:lstStyle/>
          <a:p>
            <a:fld id="{5CC3E5C4-3E2B-40F1-9F2B-C46CEB0C88DF}" type="slidenum">
              <a:rPr lang="en-CA" smtClean="0"/>
              <a:pPr/>
              <a:t>117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432145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Search Result Parameters - 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300" dirty="0" smtClean="0"/>
              <a:t>_sort</a:t>
            </a:r>
          </a:p>
          <a:p>
            <a:pPr lvl="1"/>
            <a:r>
              <a:rPr lang="en-US" sz="1900" dirty="0" smtClean="0"/>
              <a:t>The order of returned results (format changing in STU-3)</a:t>
            </a:r>
            <a:endParaRPr lang="en-US" sz="1900" dirty="0"/>
          </a:p>
          <a:p>
            <a:r>
              <a:rPr lang="en-US" sz="2300" dirty="0" smtClean="0"/>
              <a:t>_count</a:t>
            </a:r>
          </a:p>
          <a:p>
            <a:pPr lvl="1"/>
            <a:r>
              <a:rPr lang="en-US" sz="1900" dirty="0" smtClean="0"/>
              <a:t>Specify a number of resources to include</a:t>
            </a:r>
            <a:endParaRPr lang="en-US" sz="1900" dirty="0"/>
          </a:p>
          <a:p>
            <a:r>
              <a:rPr lang="en-US" sz="2300" dirty="0" smtClean="0"/>
              <a:t>_include</a:t>
            </a:r>
          </a:p>
          <a:p>
            <a:pPr lvl="1"/>
            <a:r>
              <a:rPr lang="en-US" sz="1900" dirty="0" smtClean="0"/>
              <a:t>Include other resources (more detail soon)</a:t>
            </a:r>
            <a:endParaRPr lang="en-US" sz="1900" dirty="0"/>
          </a:p>
          <a:p>
            <a:r>
              <a:rPr lang="en-US" sz="2300" dirty="0" smtClean="0"/>
              <a:t>_</a:t>
            </a:r>
            <a:r>
              <a:rPr lang="en-US" sz="2300" dirty="0" err="1" smtClean="0"/>
              <a:t>revinclude</a:t>
            </a:r>
            <a:endParaRPr lang="en-US" sz="2300" dirty="0" smtClean="0"/>
          </a:p>
          <a:p>
            <a:pPr lvl="1"/>
            <a:r>
              <a:rPr lang="en-US" sz="1900" dirty="0" smtClean="0"/>
              <a:t>Include resources that reference this one</a:t>
            </a:r>
          </a:p>
          <a:p>
            <a:pPr lvl="2"/>
            <a:r>
              <a:rPr lang="en-US" sz="1900" dirty="0" err="1" smtClean="0"/>
              <a:t>Eg</a:t>
            </a:r>
            <a:r>
              <a:rPr lang="en-US" sz="1900" dirty="0" smtClean="0"/>
              <a:t> provenance</a:t>
            </a:r>
            <a:endParaRPr lang="en-US" sz="19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5117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Search Result Parameters - 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300" dirty="0" smtClean="0"/>
              <a:t>_summary</a:t>
            </a:r>
          </a:p>
          <a:p>
            <a:pPr lvl="1"/>
            <a:r>
              <a:rPr lang="en-US" sz="1900" dirty="0" smtClean="0"/>
              <a:t>Return a subset</a:t>
            </a:r>
          </a:p>
          <a:p>
            <a:pPr lvl="1"/>
            <a:r>
              <a:rPr lang="en-US" sz="1900" dirty="0" smtClean="0"/>
              <a:t>true, false, text, data, count</a:t>
            </a:r>
          </a:p>
          <a:p>
            <a:pPr lvl="1"/>
            <a:r>
              <a:rPr lang="en-US" sz="1900" dirty="0" smtClean="0"/>
              <a:t>Resources marked as ‘SUBSETTED’</a:t>
            </a:r>
            <a:endParaRPr lang="en-US" sz="1900" dirty="0"/>
          </a:p>
          <a:p>
            <a:r>
              <a:rPr lang="en-US" sz="2300" dirty="0" smtClean="0"/>
              <a:t>_elements</a:t>
            </a:r>
          </a:p>
          <a:p>
            <a:pPr lvl="1"/>
            <a:r>
              <a:rPr lang="en-US" sz="1900" dirty="0" smtClean="0"/>
              <a:t>Specify elements to return (+mandatory)</a:t>
            </a:r>
          </a:p>
          <a:p>
            <a:pPr lvl="1"/>
            <a:r>
              <a:rPr lang="en-US" sz="1900" dirty="0"/>
              <a:t>Resources marked as ‘SUBSETTED</a:t>
            </a:r>
            <a:r>
              <a:rPr lang="en-US" sz="1900" dirty="0" smtClean="0"/>
              <a:t>’</a:t>
            </a:r>
            <a:endParaRPr lang="en-US" sz="1900" dirty="0"/>
          </a:p>
          <a:p>
            <a:r>
              <a:rPr lang="en-US" sz="2300" dirty="0" smtClean="0"/>
              <a:t>_contained</a:t>
            </a:r>
          </a:p>
          <a:p>
            <a:pPr lvl="1"/>
            <a:r>
              <a:rPr lang="en-US" sz="1900" dirty="0" smtClean="0"/>
              <a:t>Whether search should include contained resources</a:t>
            </a:r>
          </a:p>
          <a:p>
            <a:pPr lvl="1"/>
            <a:r>
              <a:rPr lang="en-US" sz="1900" dirty="0" smtClean="0"/>
              <a:t>False (default), true, both</a:t>
            </a:r>
            <a:endParaRPr lang="en-US" sz="1900" dirty="0"/>
          </a:p>
          <a:p>
            <a:r>
              <a:rPr lang="en-US" sz="2300" dirty="0" smtClean="0"/>
              <a:t>_</a:t>
            </a:r>
            <a:r>
              <a:rPr lang="en-US" sz="2300" dirty="0" err="1" smtClean="0"/>
              <a:t>containedType</a:t>
            </a:r>
            <a:endParaRPr lang="en-US" sz="2300" dirty="0" smtClean="0"/>
          </a:p>
          <a:p>
            <a:pPr lvl="1"/>
            <a:r>
              <a:rPr lang="en-US" sz="1900" dirty="0" smtClean="0"/>
              <a:t>With _contained – whether to return the container</a:t>
            </a:r>
            <a:endParaRPr lang="en-US" sz="19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3488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dirty="0" smtClean="0"/>
              <a:t>Development resources</a:t>
            </a:r>
            <a:endParaRPr lang="en-GB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828800"/>
            <a:ext cx="4191000" cy="4480520"/>
          </a:xfrm>
        </p:spPr>
        <p:txBody>
          <a:bodyPr/>
          <a:lstStyle/>
          <a:p>
            <a:r>
              <a:rPr lang="en-GB" sz="2800" dirty="0" smtClean="0"/>
              <a:t>Public test servers</a:t>
            </a:r>
          </a:p>
          <a:p>
            <a:pPr lvl="1"/>
            <a:r>
              <a:rPr lang="en-GB" sz="2400" dirty="0" smtClean="0"/>
              <a:t>Varying capability</a:t>
            </a:r>
          </a:p>
          <a:p>
            <a:pPr lvl="1"/>
            <a:r>
              <a:rPr lang="en-GB" sz="2400" dirty="0"/>
              <a:t>HAPI CLI </a:t>
            </a:r>
            <a:endParaRPr lang="en-GB" sz="2400" dirty="0" smtClean="0"/>
          </a:p>
          <a:p>
            <a:pPr lvl="2"/>
            <a:r>
              <a:rPr lang="en-GB" sz="2000" dirty="0" smtClean="0"/>
              <a:t>(</a:t>
            </a:r>
            <a:r>
              <a:rPr lang="en-GB" sz="2000" dirty="0"/>
              <a:t>http://</a:t>
            </a:r>
            <a:r>
              <a:rPr lang="en-GB" sz="2000" dirty="0" err="1"/>
              <a:t>jamesagnew.github.io</a:t>
            </a:r>
            <a:r>
              <a:rPr lang="en-GB" sz="2000" dirty="0"/>
              <a:t>/</a:t>
            </a:r>
            <a:r>
              <a:rPr lang="en-GB" sz="2000" dirty="0" err="1"/>
              <a:t>hapi-fhir</a:t>
            </a:r>
            <a:r>
              <a:rPr lang="en-GB" sz="2000" dirty="0"/>
              <a:t>/</a:t>
            </a:r>
            <a:r>
              <a:rPr lang="en-GB" sz="2000" dirty="0" err="1" smtClean="0"/>
              <a:t>doc_cli.html</a:t>
            </a:r>
            <a:r>
              <a:rPr lang="en-GB" sz="2000" dirty="0" smtClean="0"/>
              <a:t>)</a:t>
            </a:r>
          </a:p>
          <a:p>
            <a:pPr lvl="1"/>
            <a:r>
              <a:rPr lang="en-GB" sz="2300" dirty="0" smtClean="0"/>
              <a:t>Invaluable to experiment</a:t>
            </a:r>
          </a:p>
          <a:p>
            <a:pPr lvl="1"/>
            <a:r>
              <a:rPr lang="en-GB" sz="2400" dirty="0" smtClean="0"/>
              <a:t>Manual Interaction, Validate, Operation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z="900" smtClean="0"/>
              <a:pPr/>
              <a:t>12</a:t>
            </a:fld>
            <a:endParaRPr lang="en-CA" sz="900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4724400" y="1844080"/>
            <a:ext cx="4191000" cy="44805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sz="3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Ø"/>
              <a:defRPr sz="26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5000"/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5000"/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5000"/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5000"/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5000"/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GB" sz="2800" dirty="0" smtClean="0"/>
              <a:t>Tools</a:t>
            </a:r>
          </a:p>
          <a:p>
            <a:pPr lvl="1"/>
            <a:r>
              <a:rPr lang="en-GB" sz="2400" dirty="0" smtClean="0"/>
              <a:t>Modern web browser</a:t>
            </a:r>
          </a:p>
          <a:p>
            <a:pPr lvl="1"/>
            <a:r>
              <a:rPr lang="en-GB" sz="2400" dirty="0" smtClean="0"/>
              <a:t>REST client</a:t>
            </a:r>
          </a:p>
          <a:p>
            <a:pPr lvl="1"/>
            <a:r>
              <a:rPr lang="en-GB" sz="2400" dirty="0" smtClean="0"/>
              <a:t>XML/</a:t>
            </a:r>
            <a:r>
              <a:rPr lang="en-GB" sz="2400" dirty="0" err="1" smtClean="0"/>
              <a:t>Json</a:t>
            </a:r>
            <a:r>
              <a:rPr lang="en-GB" sz="2400" dirty="0" smtClean="0"/>
              <a:t> editor</a:t>
            </a:r>
          </a:p>
          <a:p>
            <a:r>
              <a:rPr lang="en-GB" sz="2900" dirty="0" smtClean="0"/>
              <a:t>Libraries</a:t>
            </a:r>
          </a:p>
          <a:p>
            <a:pPr lvl="1"/>
            <a:r>
              <a:rPr lang="en-GB" sz="2400" dirty="0" smtClean="0"/>
              <a:t>Java / </a:t>
            </a:r>
            <a:r>
              <a:rPr lang="en-GB" sz="2400" dirty="0" err="1" smtClean="0"/>
              <a:t>.net</a:t>
            </a:r>
            <a:r>
              <a:rPr lang="en-GB" sz="2400" dirty="0" smtClean="0"/>
              <a:t> / others</a:t>
            </a:r>
          </a:p>
          <a:p>
            <a:pPr lvl="1"/>
            <a:r>
              <a:rPr lang="en-GB" sz="2400" dirty="0" smtClean="0"/>
              <a:t>API</a:t>
            </a:r>
          </a:p>
          <a:p>
            <a:pPr lvl="1"/>
            <a:r>
              <a:rPr lang="en-GB" sz="2400" dirty="0" smtClean="0"/>
              <a:t>Validation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2574773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Chained searches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828800"/>
            <a:ext cx="8382000" cy="3276600"/>
          </a:xfrm>
        </p:spPr>
        <p:txBody>
          <a:bodyPr/>
          <a:lstStyle/>
          <a:p>
            <a:r>
              <a:rPr lang="en-US" sz="2400" dirty="0" smtClean="0"/>
              <a:t>Search based on referenced properties</a:t>
            </a:r>
            <a:endParaRPr lang="en-US" sz="2400" dirty="0"/>
          </a:p>
          <a:p>
            <a:pPr lvl="1"/>
            <a:r>
              <a:rPr lang="en-GB" sz="2000" dirty="0" smtClean="0"/>
              <a:t>Observation has a search for “subject” (the id of the Patient, Group or Device)</a:t>
            </a:r>
          </a:p>
          <a:p>
            <a:pPr lvl="1"/>
            <a:r>
              <a:rPr lang="en-GB" sz="2000" dirty="0"/>
              <a:t>Patient has a search for “name” and “identifier”.</a:t>
            </a:r>
          </a:p>
          <a:p>
            <a:pPr lvl="1"/>
            <a:r>
              <a:rPr lang="en-GB" sz="2000" dirty="0" smtClean="0"/>
              <a:t>‘chained’ search:</a:t>
            </a:r>
          </a:p>
          <a:p>
            <a:pPr lvl="2"/>
            <a:r>
              <a:rPr lang="en-GB" sz="1800" dirty="0" smtClean="0"/>
              <a:t>[host]/</a:t>
            </a:r>
            <a:r>
              <a:rPr lang="en-GB" sz="1800" dirty="0" err="1" smtClean="0"/>
              <a:t>Observation?subject.name</a:t>
            </a:r>
            <a:r>
              <a:rPr lang="en-GB" sz="1800" dirty="0" smtClean="0"/>
              <a:t>={x}</a:t>
            </a:r>
          </a:p>
          <a:p>
            <a:pPr lvl="2"/>
            <a:r>
              <a:rPr lang="en-GB" sz="1800" dirty="0"/>
              <a:t>[host]/</a:t>
            </a:r>
            <a:r>
              <a:rPr lang="en-GB" sz="1800" dirty="0" err="1"/>
              <a:t>Observation?</a:t>
            </a:r>
            <a:r>
              <a:rPr lang="en-GB" sz="1800" dirty="0" err="1" smtClean="0"/>
              <a:t>subject.identifier</a:t>
            </a:r>
            <a:r>
              <a:rPr lang="en-GB" sz="1800" dirty="0" smtClean="0"/>
              <a:t>={y}</a:t>
            </a:r>
          </a:p>
          <a:p>
            <a:r>
              <a:rPr lang="en-GB" sz="2400" dirty="0" smtClean="0"/>
              <a:t>But </a:t>
            </a:r>
            <a:r>
              <a:rPr lang="en-GB" sz="2400" dirty="0"/>
              <a:t>note: this still only works on the </a:t>
            </a:r>
            <a:r>
              <a:rPr lang="en-GB" sz="2400" u="sng" dirty="0"/>
              <a:t>predefined search parameters</a:t>
            </a:r>
            <a:r>
              <a:rPr lang="en-GB" sz="2400" dirty="0"/>
              <a:t>. You cannot just use any property of the resource.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90600" y="5715000"/>
            <a:ext cx="6825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636360"/>
                </a:solidFill>
              </a:rPr>
              <a:t>http://</a:t>
            </a:r>
            <a:r>
              <a:rPr lang="en-US" sz="1800" dirty="0" err="1">
                <a:solidFill>
                  <a:srgbClr val="636360"/>
                </a:solidFill>
              </a:rPr>
              <a:t>fhirtest.uhn.ca</a:t>
            </a:r>
            <a:r>
              <a:rPr lang="en-US" sz="1800" dirty="0">
                <a:solidFill>
                  <a:srgbClr val="636360"/>
                </a:solidFill>
              </a:rPr>
              <a:t>/baseDstu3/</a:t>
            </a:r>
            <a:r>
              <a:rPr lang="en-US" sz="1800" dirty="0" err="1">
                <a:solidFill>
                  <a:srgbClr val="636360"/>
                </a:solidFill>
              </a:rPr>
              <a:t>Observation?subject.name</a:t>
            </a:r>
            <a:r>
              <a:rPr lang="en-US" sz="1800" dirty="0">
                <a:solidFill>
                  <a:srgbClr val="636360"/>
                </a:solidFill>
              </a:rPr>
              <a:t>=</a:t>
            </a:r>
            <a:r>
              <a:rPr lang="en-US" sz="1800" dirty="0" err="1">
                <a:solidFill>
                  <a:srgbClr val="636360"/>
                </a:solidFill>
              </a:rPr>
              <a:t>patel</a:t>
            </a:r>
            <a:endParaRPr lang="en-US" sz="1800" dirty="0">
              <a:solidFill>
                <a:srgbClr val="6363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7570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332657"/>
            <a:ext cx="7372672" cy="1152128"/>
          </a:xfrm>
        </p:spPr>
        <p:txBody>
          <a:bodyPr/>
          <a:lstStyle/>
          <a:p>
            <a:r>
              <a:rPr lang="en-US" dirty="0" smtClean="0"/>
              <a:t>_Include related 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828800"/>
            <a:ext cx="8382000" cy="3733800"/>
          </a:xfrm>
        </p:spPr>
        <p:txBody>
          <a:bodyPr/>
          <a:lstStyle/>
          <a:p>
            <a:r>
              <a:rPr lang="en-US" sz="2400" dirty="0" smtClean="0"/>
              <a:t>Include related resources in the response</a:t>
            </a:r>
          </a:p>
          <a:p>
            <a:r>
              <a:rPr lang="en-US" sz="2400" dirty="0" smtClean="0"/>
              <a:t>Based on search parameters</a:t>
            </a:r>
          </a:p>
          <a:p>
            <a:r>
              <a:rPr lang="en-US" sz="2400" dirty="0" smtClean="0"/>
              <a:t>Server declares in conformance</a:t>
            </a:r>
          </a:p>
          <a:p>
            <a:r>
              <a:rPr lang="en-US" sz="2400" dirty="0" smtClean="0"/>
              <a:t>Format</a:t>
            </a:r>
          </a:p>
          <a:p>
            <a:pPr lvl="1"/>
            <a:r>
              <a:rPr lang="en-US" sz="2000" dirty="0" smtClean="0"/>
              <a:t>[host]/{type}?_include={source type}:{search parameter}:{target type}</a:t>
            </a:r>
          </a:p>
          <a:p>
            <a:r>
              <a:rPr lang="en-US" sz="2400" dirty="0" err="1" smtClean="0"/>
              <a:t>Eg</a:t>
            </a:r>
            <a:endParaRPr lang="en-US" sz="2400" dirty="0" smtClean="0"/>
          </a:p>
          <a:p>
            <a:pPr lvl="1"/>
            <a:r>
              <a:rPr lang="en-US" sz="2000" dirty="0"/>
              <a:t>[host]/</a:t>
            </a:r>
            <a:r>
              <a:rPr lang="en-US" sz="2000" dirty="0" err="1"/>
              <a:t>MedicationOrder</a:t>
            </a:r>
            <a:r>
              <a:rPr lang="en-US" sz="2000" dirty="0"/>
              <a:t>?_include=</a:t>
            </a:r>
            <a:r>
              <a:rPr lang="en-US" sz="2000" dirty="0" err="1"/>
              <a:t>MedicationOrder:patient&amp;criteria</a:t>
            </a:r>
            <a:r>
              <a:rPr lang="en-US" sz="2000" dirty="0"/>
              <a:t>...</a:t>
            </a:r>
            <a:endParaRPr lang="en-US" sz="2000" dirty="0" smtClean="0"/>
          </a:p>
          <a:p>
            <a:pPr lvl="1"/>
            <a:endParaRPr lang="en-US" sz="2000" dirty="0" smtClean="0"/>
          </a:p>
          <a:p>
            <a:pPr marL="457200" lvl="1" indent="0">
              <a:buNone/>
            </a:pPr>
            <a:endParaRPr lang="en-US" sz="2000" dirty="0"/>
          </a:p>
          <a:p>
            <a:pPr marL="457200" lvl="1" indent="0">
              <a:buNone/>
            </a:pPr>
            <a:r>
              <a:rPr lang="en-US" sz="2000" dirty="0" smtClean="0"/>
              <a:t>	</a:t>
            </a:r>
            <a:endParaRPr 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304800" y="5562600"/>
            <a:ext cx="73408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36360"/>
                </a:solidFill>
              </a:rPr>
              <a:t>http://</a:t>
            </a:r>
            <a:r>
              <a:rPr lang="en-US" sz="1400" dirty="0" err="1">
                <a:solidFill>
                  <a:srgbClr val="636360"/>
                </a:solidFill>
              </a:rPr>
              <a:t>fhirtest.uhn.ca</a:t>
            </a:r>
            <a:r>
              <a:rPr lang="en-US" sz="1400" dirty="0">
                <a:solidFill>
                  <a:srgbClr val="636360"/>
                </a:solidFill>
              </a:rPr>
              <a:t>/baseDstu3/</a:t>
            </a:r>
            <a:r>
              <a:rPr lang="en-US" sz="1400" dirty="0" err="1">
                <a:solidFill>
                  <a:srgbClr val="636360"/>
                </a:solidFill>
              </a:rPr>
              <a:t>Observation?_id</a:t>
            </a:r>
            <a:r>
              <a:rPr lang="en-US" sz="1400" dirty="0">
                <a:solidFill>
                  <a:srgbClr val="636360"/>
                </a:solidFill>
              </a:rPr>
              <a:t>=99267&amp;_include=</a:t>
            </a:r>
            <a:r>
              <a:rPr lang="en-US" sz="1400" dirty="0" err="1">
                <a:solidFill>
                  <a:srgbClr val="636360"/>
                </a:solidFill>
              </a:rPr>
              <a:t>Observation:encounter</a:t>
            </a:r>
            <a:endParaRPr lang="en-US" sz="1400" dirty="0">
              <a:solidFill>
                <a:srgbClr val="63636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04800" y="5943600"/>
            <a:ext cx="8001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636360"/>
                </a:solidFill>
              </a:rPr>
              <a:t>http://</a:t>
            </a:r>
            <a:r>
              <a:rPr lang="en-US" sz="1400" dirty="0" err="1">
                <a:solidFill>
                  <a:srgbClr val="636360"/>
                </a:solidFill>
              </a:rPr>
              <a:t>fhirtest.uhn.ca</a:t>
            </a:r>
            <a:r>
              <a:rPr lang="en-US" sz="1400" dirty="0">
                <a:solidFill>
                  <a:srgbClr val="636360"/>
                </a:solidFill>
              </a:rPr>
              <a:t>/baseDstu3/</a:t>
            </a:r>
            <a:r>
              <a:rPr lang="en-US" sz="1400" dirty="0" err="1">
                <a:solidFill>
                  <a:srgbClr val="636360"/>
                </a:solidFill>
              </a:rPr>
              <a:t>Observation?subject.name</a:t>
            </a:r>
            <a:r>
              <a:rPr lang="en-US" sz="1400" dirty="0">
                <a:solidFill>
                  <a:srgbClr val="636360"/>
                </a:solidFill>
              </a:rPr>
              <a:t>=</a:t>
            </a:r>
            <a:r>
              <a:rPr lang="en-US" sz="1400" dirty="0" err="1">
                <a:solidFill>
                  <a:srgbClr val="636360"/>
                </a:solidFill>
              </a:rPr>
              <a:t>patel</a:t>
            </a:r>
            <a:r>
              <a:rPr lang="en-US" sz="1400" dirty="0">
                <a:solidFill>
                  <a:srgbClr val="636360"/>
                </a:solidFill>
              </a:rPr>
              <a:t>&amp;_include=</a:t>
            </a:r>
            <a:r>
              <a:rPr lang="en-US" sz="1400" dirty="0" err="1">
                <a:solidFill>
                  <a:srgbClr val="636360"/>
                </a:solidFill>
              </a:rPr>
              <a:t>Observation:patient</a:t>
            </a:r>
            <a:endParaRPr lang="en-US" sz="1400" dirty="0">
              <a:solidFill>
                <a:srgbClr val="6363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8973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Compartment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Syntactic sugar for queries</a:t>
            </a:r>
          </a:p>
          <a:p>
            <a:r>
              <a:rPr lang="en-US" dirty="0" smtClean="0"/>
              <a:t>Resources that share common property</a:t>
            </a:r>
          </a:p>
          <a:p>
            <a:pPr lvl="1"/>
            <a:r>
              <a:rPr lang="en-US" dirty="0" err="1" smtClean="0"/>
              <a:t>Eg</a:t>
            </a:r>
            <a:r>
              <a:rPr lang="en-US" dirty="0" smtClean="0"/>
              <a:t> patient</a:t>
            </a:r>
          </a:p>
          <a:p>
            <a:r>
              <a:rPr lang="en-US" dirty="0" smtClean="0"/>
              <a:t>Purpose:</a:t>
            </a:r>
          </a:p>
          <a:p>
            <a:pPr lvl="1"/>
            <a:r>
              <a:rPr lang="en-US" dirty="0" smtClean="0"/>
              <a:t>Access </a:t>
            </a:r>
            <a:r>
              <a:rPr lang="en-US" dirty="0"/>
              <a:t>mechanism for finding a set of related resources quickly</a:t>
            </a:r>
          </a:p>
          <a:p>
            <a:pPr lvl="1"/>
            <a:r>
              <a:rPr lang="en-US" dirty="0"/>
              <a:t>Provide a definitional basis for applying access control to resources quickly</a:t>
            </a:r>
          </a:p>
          <a:p>
            <a:r>
              <a:rPr lang="en-US" dirty="0"/>
              <a:t>http://hl7.org/</a:t>
            </a:r>
            <a:r>
              <a:rPr lang="en-US" dirty="0" err="1"/>
              <a:t>fhir</a:t>
            </a:r>
            <a:r>
              <a:rPr lang="en-US" dirty="0"/>
              <a:t>/</a:t>
            </a:r>
            <a:r>
              <a:rPr lang="en-US" dirty="0" err="1"/>
              <a:t>compartments.html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79512" y="6304235"/>
            <a:ext cx="720080" cy="221109"/>
          </a:xfrm>
          <a:prstGeom prst="rect">
            <a:avLst/>
          </a:prstGeom>
        </p:spPr>
        <p:txBody>
          <a:bodyPr/>
          <a:lstStyle/>
          <a:p>
            <a:fld id="{5CC3E5C4-3E2B-40F1-9F2B-C46CEB0C88DF}" type="slidenum">
              <a:rPr lang="en-CA" smtClean="0"/>
              <a:pPr/>
              <a:t>122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949555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Getting “all” patients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400" dirty="0" smtClean="0">
                <a:latin typeface="Courier New" pitchFamily="49" charset="0"/>
                <a:cs typeface="Courier New" pitchFamily="49" charset="0"/>
              </a:rPr>
              <a:t>http://</a:t>
            </a:r>
            <a:r>
              <a:rPr lang="en-GB" sz="2400" dirty="0" err="1" smtClean="0">
                <a:latin typeface="Courier New" pitchFamily="49" charset="0"/>
                <a:cs typeface="Courier New" pitchFamily="49" charset="0"/>
              </a:rPr>
              <a:t>server.org</a:t>
            </a:r>
            <a:r>
              <a:rPr lang="en-GB" sz="2400" dirty="0" smtClean="0">
                <a:latin typeface="Courier New" pitchFamily="49" charset="0"/>
                <a:cs typeface="Courier New" pitchFamily="49" charset="0"/>
              </a:rPr>
              <a:t>/</a:t>
            </a:r>
            <a:r>
              <a:rPr lang="en-GB" sz="2400" dirty="0" err="1" smtClean="0">
                <a:latin typeface="Courier New" pitchFamily="49" charset="0"/>
                <a:cs typeface="Courier New" pitchFamily="49" charset="0"/>
              </a:rPr>
              <a:t>fhir</a:t>
            </a:r>
            <a:r>
              <a:rPr lang="en-GB" sz="2400" dirty="0" smtClean="0">
                <a:latin typeface="Courier New" pitchFamily="49" charset="0"/>
                <a:cs typeface="Courier New" pitchFamily="49" charset="0"/>
              </a:rPr>
              <a:t>/Patient</a:t>
            </a:r>
            <a:r>
              <a:rPr lang="en-GB" sz="2400" dirty="0" smtClean="0"/>
              <a:t/>
            </a:r>
            <a:br>
              <a:rPr lang="en-GB" sz="2400" dirty="0" smtClean="0"/>
            </a:br>
            <a:endParaRPr lang="en-GB" sz="2400" dirty="0" smtClean="0"/>
          </a:p>
          <a:p>
            <a:r>
              <a:rPr lang="en-GB" sz="2400" dirty="0" smtClean="0"/>
              <a:t>Usually returns a paged feed</a:t>
            </a:r>
          </a:p>
          <a:p>
            <a:endParaRPr lang="en-GB" sz="2400" dirty="0" smtClean="0"/>
          </a:p>
          <a:p>
            <a:r>
              <a:rPr lang="en-GB" sz="2400" dirty="0" smtClean="0"/>
              <a:t>Use _count to indicate number of results per page</a:t>
            </a:r>
          </a:p>
          <a:p>
            <a:endParaRPr lang="en-GB" sz="2400" dirty="0" smtClean="0"/>
          </a:p>
          <a:p>
            <a:r>
              <a:rPr lang="en-GB" sz="2400" dirty="0" smtClean="0"/>
              <a:t>Special case of the “real” search operation:</a:t>
            </a:r>
            <a:br>
              <a:rPr lang="en-GB" sz="2400" dirty="0" smtClean="0"/>
            </a:br>
            <a:r>
              <a:rPr lang="en-GB" sz="20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GB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GB" sz="2000" dirty="0" smtClean="0">
                <a:latin typeface="Courier New" pitchFamily="49" charset="0"/>
                <a:cs typeface="Courier New" pitchFamily="49" charset="0"/>
              </a:rPr>
              <a:t>http://</a:t>
            </a:r>
            <a:r>
              <a:rPr lang="en-GB" sz="2000" dirty="0" err="1" smtClean="0">
                <a:latin typeface="Courier New" pitchFamily="49" charset="0"/>
                <a:cs typeface="Courier New" pitchFamily="49" charset="0"/>
              </a:rPr>
              <a:t>server.org</a:t>
            </a:r>
            <a:r>
              <a:rPr lang="en-GB" sz="2000" dirty="0" smtClean="0">
                <a:latin typeface="Courier New" pitchFamily="49" charset="0"/>
                <a:cs typeface="Courier New" pitchFamily="49" charset="0"/>
              </a:rPr>
              <a:t>/</a:t>
            </a:r>
            <a:r>
              <a:rPr lang="en-GB" sz="2000" dirty="0" err="1" smtClean="0">
                <a:latin typeface="Courier New" pitchFamily="49" charset="0"/>
                <a:cs typeface="Courier New" pitchFamily="49" charset="0"/>
              </a:rPr>
              <a:t>fhir</a:t>
            </a:r>
            <a:r>
              <a:rPr lang="en-GB" sz="2000" dirty="0" smtClean="0">
                <a:latin typeface="Courier New" pitchFamily="49" charset="0"/>
                <a:cs typeface="Courier New" pitchFamily="49" charset="0"/>
              </a:rPr>
              <a:t>/Patient/_</a:t>
            </a:r>
            <a:r>
              <a:rPr lang="en-GB" sz="2000" dirty="0" err="1" smtClean="0">
                <a:latin typeface="Courier New" pitchFamily="49" charset="0"/>
                <a:cs typeface="Courier New" pitchFamily="49" charset="0"/>
              </a:rPr>
              <a:t>search?name</a:t>
            </a:r>
            <a:r>
              <a:rPr lang="en-GB" sz="2000" dirty="0" smtClean="0">
                <a:latin typeface="Courier New" pitchFamily="49" charset="0"/>
                <a:cs typeface="Courier New" pitchFamily="49" charset="0"/>
              </a:rPr>
              <a:t>=eve</a:t>
            </a:r>
            <a:br>
              <a:rPr lang="en-GB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GB" sz="2000" dirty="0" smtClean="0">
                <a:latin typeface="Courier New" pitchFamily="49" charset="0"/>
                <a:cs typeface="Courier New" pitchFamily="49" charset="0"/>
              </a:rPr>
              <a:t>http://</a:t>
            </a:r>
            <a:r>
              <a:rPr lang="en-GB" sz="2000" dirty="0" err="1" smtClean="0">
                <a:latin typeface="Courier New" pitchFamily="49" charset="0"/>
                <a:cs typeface="Courier New" pitchFamily="49" charset="0"/>
              </a:rPr>
              <a:t>server.org</a:t>
            </a:r>
            <a:r>
              <a:rPr lang="en-GB" sz="2000" dirty="0" smtClean="0">
                <a:latin typeface="Courier New" pitchFamily="49" charset="0"/>
                <a:cs typeface="Courier New" pitchFamily="49" charset="0"/>
              </a:rPr>
              <a:t>/</a:t>
            </a:r>
            <a:r>
              <a:rPr lang="en-GB" sz="2000" dirty="0" err="1" smtClean="0">
                <a:latin typeface="Courier New" pitchFamily="49" charset="0"/>
                <a:cs typeface="Courier New" pitchFamily="49" charset="0"/>
              </a:rPr>
              <a:t>fhir</a:t>
            </a:r>
            <a:r>
              <a:rPr lang="en-GB" sz="2000" dirty="0" smtClean="0">
                <a:latin typeface="Courier New" pitchFamily="49" charset="0"/>
                <a:cs typeface="Courier New" pitchFamily="49" charset="0"/>
              </a:rPr>
              <a:t>/</a:t>
            </a:r>
            <a:r>
              <a:rPr lang="en-GB" sz="2000" dirty="0" err="1" smtClean="0">
                <a:latin typeface="Courier New" pitchFamily="49" charset="0"/>
                <a:cs typeface="Courier New" pitchFamily="49" charset="0"/>
              </a:rPr>
              <a:t>Patient?name</a:t>
            </a:r>
            <a:r>
              <a:rPr lang="en-GB" sz="2000" dirty="0" smtClean="0">
                <a:latin typeface="Courier New" pitchFamily="49" charset="0"/>
                <a:cs typeface="Courier New" pitchFamily="49" charset="0"/>
              </a:rPr>
              <a:t>=eve</a:t>
            </a:r>
            <a:endParaRPr lang="en-GB" sz="2000" dirty="0" smtClean="0"/>
          </a:p>
          <a:p>
            <a:pPr marL="0" indent="0">
              <a:buNone/>
            </a:pPr>
            <a:r>
              <a:rPr lang="en-GB" sz="2000" dirty="0" smtClean="0"/>
              <a:t/>
            </a:r>
            <a:br>
              <a:rPr lang="en-GB" sz="2000" dirty="0" smtClean="0"/>
            </a:br>
            <a:endParaRPr lang="en-GB" sz="2000" dirty="0" smtClean="0"/>
          </a:p>
          <a:p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20855043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Beyond REST</a:t>
            </a:r>
            <a:endParaRPr lang="en-GB" dirty="0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mtClean="0"/>
              <a:t>How FHIR supports messages and documents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27826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Paradigms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mtClean="0"/>
              <a:t>FHIR supports 4 interoperability paradigms</a:t>
            </a:r>
            <a:endParaRPr lang="en-GB" dirty="0" smtClean="0"/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260220246"/>
              </p:ext>
            </p:extLst>
          </p:nvPr>
        </p:nvGraphicFramePr>
        <p:xfrm>
          <a:off x="1331640" y="234888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6124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3482008" y="2277303"/>
            <a:ext cx="1738064" cy="2975900"/>
            <a:chOff x="3482008" y="1707977"/>
            <a:chExt cx="1738064" cy="2231925"/>
          </a:xfrm>
        </p:grpSpPr>
        <p:sp>
          <p:nvSpPr>
            <p:cNvPr id="15" name="Can 14"/>
            <p:cNvSpPr/>
            <p:nvPr/>
          </p:nvSpPr>
          <p:spPr>
            <a:xfrm>
              <a:off x="3482008" y="1707977"/>
              <a:ext cx="1738064" cy="2231925"/>
            </a:xfrm>
            <a:prstGeom prst="can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 smtClean="0"/>
                <a:t>FHIR</a:t>
              </a:r>
            </a:p>
            <a:p>
              <a:pPr algn="ctr"/>
              <a:r>
                <a:rPr lang="en-US" dirty="0" smtClean="0"/>
                <a:t>Repository</a:t>
              </a:r>
              <a:endParaRPr lang="nl-NL" dirty="0"/>
            </a:p>
          </p:txBody>
        </p:sp>
        <p:pic>
          <p:nvPicPr>
            <p:cNvPr id="28" name="Picture 7" descr="C:\Users\office\AppData\Local\Microsoft\Windows\Temporary Internet Files\Content.IE5\ENHGUKDG\MC900318996[1].wmf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3480034" y="2927763"/>
              <a:ext cx="617111" cy="593419"/>
            </a:xfrm>
            <a:prstGeom prst="rect">
              <a:avLst/>
            </a:prstGeom>
            <a:noFill/>
            <a:effectLst>
              <a:glow rad="63500">
                <a:schemeClr val="accent1">
                  <a:satMod val="175000"/>
                  <a:alpha val="40000"/>
                </a:schemeClr>
              </a:glow>
              <a:outerShdw blurRad="50800" dist="50800" dir="5400000" algn="ctr" rotWithShape="0">
                <a:schemeClr val="tx2">
                  <a:lumMod val="95000"/>
                  <a:lumOff val="5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7" descr="C:\Users\office\AppData\Local\Microsoft\Windows\Temporary Internet Files\Content.IE5\ENHGUKDG\MC900318996[1].wmf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4071070" y="2787774"/>
              <a:ext cx="860970" cy="535770"/>
            </a:xfrm>
            <a:prstGeom prst="rect">
              <a:avLst/>
            </a:prstGeom>
            <a:noFill/>
            <a:effectLst>
              <a:glow rad="63500">
                <a:schemeClr val="accent1">
                  <a:satMod val="175000"/>
                  <a:alpha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7" descr="C:\Users\office\AppData\Local\Microsoft\Windows\Temporary Internet Files\Content.IE5\ENHGUKDG\MC900318996[1].wmf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3696058" y="3190621"/>
              <a:ext cx="617111" cy="593419"/>
            </a:xfrm>
            <a:prstGeom prst="rect">
              <a:avLst/>
            </a:prstGeom>
            <a:noFill/>
            <a:effectLst>
              <a:glow rad="63500">
                <a:schemeClr val="accent1">
                  <a:satMod val="175000"/>
                  <a:alpha val="40000"/>
                </a:schemeClr>
              </a:glow>
              <a:outerShdw blurRad="50800" dist="50800" dir="5400000" algn="ctr" rotWithShape="0">
                <a:schemeClr val="tx2">
                  <a:lumMod val="95000"/>
                  <a:lumOff val="5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7" descr="C:\Users\office\AppData\Local\Microsoft\Windows\Temporary Internet Files\Content.IE5\ENHGUKDG\MC900318996[1].wmf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4211960" y="3260115"/>
              <a:ext cx="860970" cy="535770"/>
            </a:xfrm>
            <a:prstGeom prst="rect">
              <a:avLst/>
            </a:prstGeom>
            <a:noFill/>
            <a:effectLst>
              <a:glow rad="63500">
                <a:schemeClr val="accent1">
                  <a:satMod val="175000"/>
                  <a:alpha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" name="Rectangle 5"/>
          <p:cNvSpPr/>
          <p:nvPr/>
        </p:nvSpPr>
        <p:spPr>
          <a:xfrm>
            <a:off x="424794" y="609600"/>
            <a:ext cx="7344816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dirty="0"/>
              <a:t>Regardless of </a:t>
            </a:r>
            <a:r>
              <a:rPr lang="en-US" sz="2600" b="1" dirty="0" smtClean="0"/>
              <a:t>paradigm</a:t>
            </a:r>
            <a:endParaRPr lang="en-US" sz="2600" dirty="0"/>
          </a:p>
          <a:p>
            <a:r>
              <a:rPr lang="en-US" sz="2600" dirty="0"/>
              <a:t>	</a:t>
            </a:r>
            <a:r>
              <a:rPr lang="en-US" sz="2600" dirty="0" smtClean="0"/>
              <a:t>the </a:t>
            </a:r>
            <a:r>
              <a:rPr lang="en-US" sz="2600" dirty="0"/>
              <a:t>content </a:t>
            </a:r>
            <a:r>
              <a:rPr lang="en-US" sz="2600" b="1" dirty="0"/>
              <a:t>is the same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35496" y="1892829"/>
            <a:ext cx="4310033" cy="2775800"/>
            <a:chOff x="35496" y="1419622"/>
            <a:chExt cx="4310033" cy="2081850"/>
          </a:xfrm>
        </p:grpSpPr>
        <p:grpSp>
          <p:nvGrpSpPr>
            <p:cNvPr id="12" name="Group 11"/>
            <p:cNvGrpSpPr/>
            <p:nvPr/>
          </p:nvGrpSpPr>
          <p:grpSpPr>
            <a:xfrm>
              <a:off x="35496" y="1867784"/>
              <a:ext cx="1790328" cy="1633688"/>
              <a:chOff x="251520" y="989679"/>
              <a:chExt cx="1790328" cy="1633688"/>
            </a:xfrm>
          </p:grpSpPr>
          <p:pic>
            <p:nvPicPr>
              <p:cNvPr id="13" name="Picture 2" descr="http://icons.iconarchive.com/icons/icons-land/vista-hardware-devices/256/Home-Server-icon.png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1520" y="989679"/>
                <a:ext cx="1790328" cy="13427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4" name="TextBox 13"/>
              <p:cNvSpPr txBox="1"/>
              <p:nvPr/>
            </p:nvSpPr>
            <p:spPr>
              <a:xfrm>
                <a:off x="473565" y="2346368"/>
                <a:ext cx="147989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 smtClean="0"/>
                  <a:t>Lab System</a:t>
                </a:r>
                <a:endParaRPr lang="nl-NL" b="1" dirty="0"/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467544" y="1419622"/>
              <a:ext cx="3877985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Receive a lab result in a </a:t>
              </a:r>
              <a:r>
                <a:rPr lang="en-US" dirty="0" smtClean="0"/>
                <a:t>message…</a:t>
              </a:r>
              <a:endParaRPr lang="nl-NL" dirty="0"/>
            </a:p>
          </p:txBody>
        </p:sp>
        <p:sp>
          <p:nvSpPr>
            <p:cNvPr id="9" name="Right Arrow 8"/>
            <p:cNvSpPr/>
            <p:nvPr/>
          </p:nvSpPr>
          <p:spPr>
            <a:xfrm>
              <a:off x="1331640" y="1867332"/>
              <a:ext cx="2456950" cy="1390218"/>
            </a:xfrm>
            <a:prstGeom prst="rightArrow">
              <a:avLst>
                <a:gd name="adj1" fmla="val 67500"/>
                <a:gd name="adj2" fmla="val 48359"/>
              </a:avLst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dirty="0"/>
                <a:t>FHIR </a:t>
              </a:r>
              <a:r>
                <a:rPr lang="en-US" dirty="0" smtClean="0"/>
                <a:t>Message</a:t>
              </a:r>
              <a:endParaRPr lang="en-US" dirty="0"/>
            </a:p>
          </p:txBody>
        </p:sp>
        <p:pic>
          <p:nvPicPr>
            <p:cNvPr id="32" name="Picture 7" descr="C:\Users\office\AppData\Local\Microsoft\Windows\Temporary Internet Files\Content.IE5\ENHGUKDG\MC900318996[1].wmf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1463810" y="2297846"/>
              <a:ext cx="617111" cy="593419"/>
            </a:xfrm>
            <a:prstGeom prst="rect">
              <a:avLst/>
            </a:prstGeom>
            <a:noFill/>
            <a:effectLst>
              <a:glow rad="63500">
                <a:schemeClr val="accent1">
                  <a:satMod val="175000"/>
                  <a:alpha val="40000"/>
                </a:schemeClr>
              </a:glow>
              <a:outerShdw blurRad="50800" dist="50800" dir="5400000" algn="ctr" rotWithShape="0">
                <a:schemeClr val="tx2">
                  <a:lumMod val="95000"/>
                  <a:lumOff val="5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7" descr="C:\Users\office\AppData\Local\Microsoft\Windows\Temporary Internet Files\Content.IE5\ENHGUKDG\MC900318996[1].wmf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2270870" y="2324715"/>
              <a:ext cx="860970" cy="535770"/>
            </a:xfrm>
            <a:prstGeom prst="rect">
              <a:avLst/>
            </a:prstGeom>
            <a:noFill/>
            <a:effectLst>
              <a:glow rad="63500">
                <a:schemeClr val="accent1">
                  <a:satMod val="175000"/>
                  <a:alpha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" name="Group 3"/>
          <p:cNvGrpSpPr/>
          <p:nvPr/>
        </p:nvGrpSpPr>
        <p:grpSpPr>
          <a:xfrm>
            <a:off x="3173729" y="2648526"/>
            <a:ext cx="5894071" cy="3461491"/>
            <a:chOff x="3173728" y="1986394"/>
            <a:chExt cx="5894071" cy="2596119"/>
          </a:xfrm>
        </p:grpSpPr>
        <p:pic>
          <p:nvPicPr>
            <p:cNvPr id="8" name="Picture 7" descr="http://icons.iconarchive.com/icons/icons-land/vista-hardware-devices/256/Home-Server-icon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77471" y="2291280"/>
              <a:ext cx="1790328" cy="13427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Right Arrow 33"/>
            <p:cNvSpPr/>
            <p:nvPr/>
          </p:nvSpPr>
          <p:spPr>
            <a:xfrm>
              <a:off x="5220071" y="1986394"/>
              <a:ext cx="2549538" cy="1615534"/>
            </a:xfrm>
            <a:prstGeom prst="rightArrow">
              <a:avLst>
                <a:gd name="adj1" fmla="val 67500"/>
                <a:gd name="adj2" fmla="val 48359"/>
              </a:avLst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dirty="0"/>
                <a:t>FHIR </a:t>
              </a:r>
              <a:r>
                <a:rPr lang="en-US" dirty="0" smtClean="0"/>
                <a:t>Document</a:t>
              </a:r>
              <a:endParaRPr lang="en-US" dirty="0"/>
            </a:p>
          </p:txBody>
        </p:sp>
        <p:pic>
          <p:nvPicPr>
            <p:cNvPr id="35" name="Picture 7" descr="C:\Users\office\AppData\Local\Microsoft\Windows\Temporary Internet Files\Content.IE5\ENHGUKDG\MC900318996[1].wmf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5406895" y="2639933"/>
              <a:ext cx="617111" cy="593419"/>
            </a:xfrm>
            <a:prstGeom prst="rect">
              <a:avLst/>
            </a:prstGeom>
            <a:noFill/>
            <a:effectLst>
              <a:glow rad="63500">
                <a:schemeClr val="accent1">
                  <a:satMod val="175000"/>
                  <a:alpha val="40000"/>
                </a:schemeClr>
              </a:glow>
              <a:outerShdw blurRad="50800" dist="50800" dir="5400000" algn="ctr" rotWithShape="0">
                <a:schemeClr val="tx2">
                  <a:lumMod val="95000"/>
                  <a:lumOff val="5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7" descr="C:\Users\office\AppData\Local\Microsoft\Windows\Temporary Internet Files\Content.IE5\ENHGUKDG\MC900318996[1].wmf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6159302" y="2648010"/>
              <a:ext cx="860970" cy="535770"/>
            </a:xfrm>
            <a:prstGeom prst="rect">
              <a:avLst/>
            </a:prstGeom>
            <a:noFill/>
            <a:effectLst>
              <a:glow rad="63500">
                <a:schemeClr val="accent1">
                  <a:satMod val="175000"/>
                  <a:alpha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/>
            <p:cNvSpPr/>
            <p:nvPr/>
          </p:nvSpPr>
          <p:spPr>
            <a:xfrm>
              <a:off x="3173728" y="4305514"/>
              <a:ext cx="5083443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…Package </a:t>
              </a:r>
              <a:r>
                <a:rPr lang="en-US" dirty="0"/>
                <a:t>it in a discharge summary document</a:t>
              </a:r>
              <a:endParaRPr lang="nl-NL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7236296" y="3500303"/>
              <a:ext cx="1274708" cy="4847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National</a:t>
              </a:r>
            </a:p>
            <a:p>
              <a:r>
                <a:rPr lang="en-US" b="1" dirty="0" smtClean="0"/>
                <a:t>Exchange</a:t>
              </a:r>
              <a:endParaRPr lang="nl-NL" b="1" dirty="0"/>
            </a:p>
          </p:txBody>
        </p:sp>
      </p:grpSp>
      <p:pic>
        <p:nvPicPr>
          <p:cNvPr id="23" name="Picture 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370" b="96209" l="1624" r="9907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697" y="5144053"/>
            <a:ext cx="1936254" cy="12644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Down Arrow 20"/>
          <p:cNvSpPr/>
          <p:nvPr/>
        </p:nvSpPr>
        <p:spPr>
          <a:xfrm rot="14554775">
            <a:off x="2503347" y="4676535"/>
            <a:ext cx="1041867" cy="1076892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dirty="0" smtClean="0"/>
              <a:t>REST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775361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Documents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7837488" y="6500813"/>
            <a:ext cx="1306512" cy="192087"/>
          </a:xfrm>
          <a:prstGeom prst="rect">
            <a:avLst/>
          </a:prstGeom>
        </p:spPr>
        <p:txBody>
          <a:bodyPr/>
          <a:lstStyle/>
          <a:p>
            <a:fld id="{8698377B-874B-4DB7-8057-E4552B93344F}" type="slidenum">
              <a:rPr lang="nl-NL" smtClean="0"/>
              <a:pPr/>
              <a:t>127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60706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332657"/>
            <a:ext cx="6991672" cy="734143"/>
          </a:xfrm>
        </p:spPr>
        <p:txBody>
          <a:bodyPr/>
          <a:lstStyle/>
          <a:p>
            <a:r>
              <a:rPr lang="en-GB" dirty="0" smtClean="0"/>
              <a:t>Documents – are bundles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CD36790-EF9F-4521-A783-189BE19EEE4B}" type="slidenum">
              <a:rPr lang="en-US" smtClean="0"/>
              <a:pPr/>
              <a:t>128</a:t>
            </a:fld>
            <a:endParaRPr lang="en-US"/>
          </a:p>
        </p:txBody>
      </p:sp>
      <p:sp>
        <p:nvSpPr>
          <p:cNvPr id="13" name="AutoShape 7"/>
          <p:cNvSpPr>
            <a:spLocks/>
          </p:cNvSpPr>
          <p:nvPr/>
        </p:nvSpPr>
        <p:spPr bwMode="auto">
          <a:xfrm>
            <a:off x="1420473" y="3344863"/>
            <a:ext cx="2592388" cy="649288"/>
          </a:xfrm>
          <a:prstGeom prst="roundRect">
            <a:avLst>
              <a:gd name="adj" fmla="val 16667"/>
            </a:avLst>
          </a:prstGeom>
          <a:solidFill>
            <a:schemeClr val="accent1">
              <a:lumMod val="40000"/>
              <a:lumOff val="60000"/>
            </a:schemeClr>
          </a:solidFill>
          <a:ln w="9525" cap="flat">
            <a:solidFill>
              <a:srgbClr val="338FA5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dist="23000" dir="5400000" algn="ctr" rotWithShape="0">
              <a:schemeClr val="bg2">
                <a:alpha val="34999"/>
              </a:schemeClr>
            </a:outerShdw>
          </a:effectLst>
        </p:spPr>
        <p:txBody>
          <a:bodyPr lIns="36000" tIns="0" rIns="0" bIns="0" anchor="ctr" anchorCtr="0"/>
          <a:lstStyle/>
          <a:p>
            <a:r>
              <a:rPr lang="en-US" dirty="0" smtClean="0">
                <a:latin typeface="Calibri" charset="0"/>
                <a:ea typeface="ＭＳ Ｐゴシック" charset="0"/>
                <a:cs typeface="Calibri" charset="0"/>
                <a:sym typeface="Calibri" charset="0"/>
              </a:rPr>
              <a:t>Observation Resource</a:t>
            </a:r>
            <a:endParaRPr lang="en-US" dirty="0">
              <a:latin typeface="Calibri" charset="0"/>
              <a:ea typeface="ＭＳ Ｐゴシック" charset="0"/>
              <a:cs typeface="Calibri" charset="0"/>
              <a:sym typeface="Calibri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62000" y="1700808"/>
            <a:ext cx="3505200" cy="130016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 cap="flat">
            <a:solidFill>
              <a:srgbClr val="338FA5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dist="23000" dir="5400000" algn="ctr" rotWithShape="0">
              <a:schemeClr val="bg2">
                <a:alpha val="34999"/>
              </a:schemeClr>
            </a:outerShdw>
          </a:effectLst>
        </p:spPr>
        <p:txBody>
          <a:bodyPr lIns="36000" tIns="0" rIns="0" bIns="0" anchor="t" anchorCtr="0"/>
          <a:lstStyle>
            <a:defPPr>
              <a:defRPr lang="en-US"/>
            </a:defPPr>
            <a:lvl1pPr>
              <a:defRPr sz="1800">
                <a:effectLst>
                  <a:outerShdw blurRad="38100" dist="38100" dir="2700000" algn="tl">
                    <a:srgbClr val="FFFFFF"/>
                  </a:outerShdw>
                </a:effectLst>
                <a:latin typeface="Calibri" charset="0"/>
                <a:ea typeface="ＭＳ Ｐゴシック" charset="0"/>
                <a:cs typeface="Calibri" charset="0"/>
              </a:defRPr>
            </a:lvl1pPr>
          </a:lstStyle>
          <a:p>
            <a:r>
              <a:rPr lang="en-US" dirty="0" smtClean="0">
                <a:effectLst/>
              </a:rPr>
              <a:t>Composition Resource</a:t>
            </a:r>
            <a:endParaRPr lang="en-US" dirty="0">
              <a:effectLst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45096" y="2652937"/>
            <a:ext cx="990600" cy="272007"/>
          </a:xfrm>
          <a:prstGeom prst="rect">
            <a:avLst/>
          </a:prstGeom>
          <a:solidFill>
            <a:srgbClr val="FEF0CD"/>
          </a:solidFill>
          <a:ln w="9525" cap="flat">
            <a:solidFill>
              <a:srgbClr val="338FA5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dist="23000" dir="5400000" algn="ctr" rotWithShape="0">
              <a:schemeClr val="bg2">
                <a:alpha val="34999"/>
              </a:schemeClr>
            </a:outerShdw>
          </a:effectLst>
        </p:spPr>
        <p:txBody>
          <a:bodyPr lIns="36000" tIns="0" rIns="0" bIns="0" anchor="t" anchorCtr="0"/>
          <a:lstStyle>
            <a:defPPr>
              <a:defRPr lang="en-US"/>
            </a:defPPr>
            <a:lvl1pPr>
              <a:defRPr sz="1800">
                <a:effectLst>
                  <a:outerShdw blurRad="38100" dist="38100" dir="2700000" algn="tl">
                    <a:srgbClr val="FFFFFF"/>
                  </a:outerShdw>
                </a:effectLst>
                <a:latin typeface="Calibri" charset="0"/>
                <a:ea typeface="ＭＳ Ｐゴシック" charset="0"/>
                <a:cs typeface="Calibri" charset="0"/>
              </a:defRPr>
            </a:lvl1pPr>
          </a:lstStyle>
          <a:p>
            <a:r>
              <a:rPr lang="en-US" dirty="0" smtClean="0"/>
              <a:t>Section</a:t>
            </a:r>
            <a:endParaRPr lang="en-US" dirty="0"/>
          </a:p>
        </p:txBody>
      </p:sp>
      <p:sp>
        <p:nvSpPr>
          <p:cNvPr id="26" name="AutoShape 7"/>
          <p:cNvSpPr>
            <a:spLocks/>
          </p:cNvSpPr>
          <p:nvPr/>
        </p:nvSpPr>
        <p:spPr bwMode="auto">
          <a:xfrm>
            <a:off x="1422061" y="4099719"/>
            <a:ext cx="2592388" cy="649288"/>
          </a:xfrm>
          <a:prstGeom prst="roundRect">
            <a:avLst>
              <a:gd name="adj" fmla="val 16667"/>
            </a:avLst>
          </a:prstGeom>
          <a:solidFill>
            <a:schemeClr val="accent1">
              <a:lumMod val="40000"/>
              <a:lumOff val="60000"/>
            </a:schemeClr>
          </a:solidFill>
          <a:ln w="9525" cap="flat">
            <a:solidFill>
              <a:srgbClr val="338FA5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dist="23000" dir="5400000" algn="ctr" rotWithShape="0">
              <a:schemeClr val="bg2">
                <a:alpha val="34999"/>
              </a:schemeClr>
            </a:outerShdw>
          </a:effectLst>
        </p:spPr>
        <p:txBody>
          <a:bodyPr lIns="36000" tIns="0" rIns="0" bIns="0" anchor="ctr" anchorCtr="0"/>
          <a:lstStyle/>
          <a:p>
            <a:r>
              <a:rPr lang="en-US" dirty="0" smtClean="0">
                <a:latin typeface="Calibri" charset="0"/>
                <a:ea typeface="ＭＳ Ｐゴシック" charset="0"/>
                <a:cs typeface="Calibri" charset="0"/>
                <a:sym typeface="Calibri" charset="0"/>
              </a:rPr>
              <a:t>Device Resource</a:t>
            </a:r>
            <a:endParaRPr lang="en-US" dirty="0">
              <a:latin typeface="Calibri" charset="0"/>
              <a:ea typeface="ＭＳ Ｐゴシック" charset="0"/>
              <a:cs typeface="Calibri" charset="0"/>
              <a:sym typeface="Calibri" charset="0"/>
            </a:endParaRPr>
          </a:p>
        </p:txBody>
      </p:sp>
      <p:sp>
        <p:nvSpPr>
          <p:cNvPr id="27" name="AutoShape 7"/>
          <p:cNvSpPr>
            <a:spLocks/>
          </p:cNvSpPr>
          <p:nvPr/>
        </p:nvSpPr>
        <p:spPr bwMode="auto">
          <a:xfrm>
            <a:off x="1446212" y="5675312"/>
            <a:ext cx="2592388" cy="649288"/>
          </a:xfrm>
          <a:prstGeom prst="roundRect">
            <a:avLst>
              <a:gd name="adj" fmla="val 16667"/>
            </a:avLst>
          </a:prstGeom>
          <a:solidFill>
            <a:schemeClr val="accent1">
              <a:lumMod val="40000"/>
              <a:lumOff val="60000"/>
            </a:schemeClr>
          </a:solidFill>
          <a:ln w="9525" cap="flat">
            <a:solidFill>
              <a:srgbClr val="338FA5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dist="23000" dir="5400000" algn="ctr" rotWithShape="0">
              <a:schemeClr val="bg2">
                <a:alpha val="34999"/>
              </a:schemeClr>
            </a:outerShdw>
          </a:effectLst>
        </p:spPr>
        <p:txBody>
          <a:bodyPr lIns="36000" tIns="0" rIns="0" bIns="0" anchor="ctr" anchorCtr="0"/>
          <a:lstStyle/>
          <a:p>
            <a:r>
              <a:rPr lang="en-US" dirty="0" smtClean="0">
                <a:latin typeface="Calibri" charset="0"/>
                <a:ea typeface="ＭＳ Ｐゴシック" charset="0"/>
                <a:cs typeface="Calibri" charset="0"/>
                <a:sym typeface="Calibri" charset="0"/>
              </a:rPr>
              <a:t>Condition Resource</a:t>
            </a:r>
            <a:endParaRPr lang="en-US" dirty="0">
              <a:latin typeface="Calibri" charset="0"/>
              <a:ea typeface="ＭＳ Ｐゴシック" charset="0"/>
              <a:cs typeface="Calibri" charset="0"/>
              <a:sym typeface="Calibri" charset="0"/>
            </a:endParaRPr>
          </a:p>
        </p:txBody>
      </p:sp>
      <p:sp>
        <p:nvSpPr>
          <p:cNvPr id="28" name="AutoShape 7"/>
          <p:cNvSpPr>
            <a:spLocks/>
          </p:cNvSpPr>
          <p:nvPr/>
        </p:nvSpPr>
        <p:spPr bwMode="auto">
          <a:xfrm>
            <a:off x="1446212" y="4876800"/>
            <a:ext cx="2592388" cy="649288"/>
          </a:xfrm>
          <a:prstGeom prst="roundRect">
            <a:avLst>
              <a:gd name="adj" fmla="val 16667"/>
            </a:avLst>
          </a:prstGeom>
          <a:solidFill>
            <a:schemeClr val="accent1">
              <a:lumMod val="40000"/>
              <a:lumOff val="60000"/>
            </a:schemeClr>
          </a:solidFill>
          <a:ln w="9525" cap="flat">
            <a:solidFill>
              <a:srgbClr val="338FA5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dist="23000" dir="5400000" algn="ctr" rotWithShape="0">
              <a:schemeClr val="bg2">
                <a:alpha val="34999"/>
              </a:schemeClr>
            </a:outerShdw>
          </a:effectLst>
        </p:spPr>
        <p:txBody>
          <a:bodyPr lIns="36000" tIns="0" rIns="0" bIns="0" anchor="ctr" anchorCtr="0"/>
          <a:lstStyle/>
          <a:p>
            <a:r>
              <a:rPr lang="en-US" dirty="0" smtClean="0">
                <a:latin typeface="Calibri" charset="0"/>
                <a:ea typeface="ＭＳ Ｐゴシック" charset="0"/>
                <a:cs typeface="Calibri" charset="0"/>
                <a:sym typeface="Calibri" charset="0"/>
              </a:rPr>
              <a:t>List Resource</a:t>
            </a:r>
            <a:endParaRPr lang="en-US" dirty="0">
              <a:latin typeface="Calibri" charset="0"/>
              <a:ea typeface="ＭＳ Ｐゴシック" charset="0"/>
              <a:cs typeface="Calibri" charset="0"/>
              <a:sym typeface="Calibri" charset="0"/>
            </a:endParaRPr>
          </a:p>
        </p:txBody>
      </p:sp>
      <p:sp>
        <p:nvSpPr>
          <p:cNvPr id="30" name="AutoShape 16"/>
          <p:cNvSpPr>
            <a:spLocks/>
          </p:cNvSpPr>
          <p:nvPr/>
        </p:nvSpPr>
        <p:spPr bwMode="auto">
          <a:xfrm rot="16200000" flipH="1">
            <a:off x="123699" y="3868044"/>
            <a:ext cx="2276500" cy="3903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noFill/>
          <a:ln w="28575" cap="flat">
            <a:solidFill>
              <a:srgbClr val="3891A7"/>
            </a:solidFill>
            <a:prstDash val="solid"/>
            <a:round/>
            <a:headEnd type="none" w="med" len="med"/>
            <a:tailEnd type="triangle" w="med" len="med"/>
          </a:ln>
          <a:effectLst>
            <a:outerShdw blurRad="38100" dist="19999" dir="5400000" algn="ctr" rotWithShape="0">
              <a:schemeClr val="bg2">
                <a:alpha val="37999"/>
              </a:scheme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>
              <a:defRPr/>
            </a:pPr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5105400" y="1663431"/>
            <a:ext cx="2634054" cy="4801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&lt;Bundle&gt;</a:t>
            </a:r>
          </a:p>
          <a:p>
            <a:r>
              <a:rPr lang="en-US" dirty="0"/>
              <a:t> </a:t>
            </a:r>
            <a:r>
              <a:rPr lang="en-US" dirty="0" smtClean="0"/>
              <a:t>   &lt;entry&gt;</a:t>
            </a:r>
          </a:p>
          <a:p>
            <a:r>
              <a:rPr lang="en-US" dirty="0"/>
              <a:t> </a:t>
            </a:r>
            <a:r>
              <a:rPr lang="en-US" dirty="0" smtClean="0"/>
              <a:t>         &lt;</a:t>
            </a:r>
            <a:r>
              <a:rPr lang="en-US" b="1" dirty="0" smtClean="0"/>
              <a:t>Composition</a:t>
            </a:r>
            <a:r>
              <a:rPr lang="en-US" dirty="0" smtClean="0"/>
              <a:t> /&gt;</a:t>
            </a:r>
          </a:p>
          <a:p>
            <a:r>
              <a:rPr lang="en-US" dirty="0"/>
              <a:t> </a:t>
            </a:r>
            <a:r>
              <a:rPr lang="en-US" dirty="0" smtClean="0"/>
              <a:t>  &lt;/entry&gt;</a:t>
            </a:r>
            <a:r>
              <a:rPr lang="en-US" dirty="0"/>
              <a:t> </a:t>
            </a:r>
            <a:endParaRPr lang="en-US" dirty="0" smtClean="0"/>
          </a:p>
          <a:p>
            <a:r>
              <a:rPr lang="en-US" dirty="0" smtClean="0"/>
              <a:t>   &lt;</a:t>
            </a:r>
            <a:r>
              <a:rPr lang="en-US" dirty="0"/>
              <a:t>entry&gt;</a:t>
            </a:r>
          </a:p>
          <a:p>
            <a:r>
              <a:rPr lang="en-US" dirty="0"/>
              <a:t>          </a:t>
            </a:r>
            <a:r>
              <a:rPr lang="en-US" dirty="0" smtClean="0"/>
              <a:t>&lt;Observation </a:t>
            </a:r>
            <a:r>
              <a:rPr lang="en-US" dirty="0"/>
              <a:t>/&gt;</a:t>
            </a:r>
          </a:p>
          <a:p>
            <a:r>
              <a:rPr lang="en-US" dirty="0"/>
              <a:t>   &lt;/entry</a:t>
            </a:r>
            <a:r>
              <a:rPr lang="en-US" dirty="0" smtClean="0"/>
              <a:t>&gt;</a:t>
            </a:r>
          </a:p>
          <a:p>
            <a:r>
              <a:rPr lang="en-US" dirty="0"/>
              <a:t> </a:t>
            </a:r>
            <a:r>
              <a:rPr lang="en-US" dirty="0" smtClean="0"/>
              <a:t>  &lt;</a:t>
            </a:r>
            <a:r>
              <a:rPr lang="en-US" dirty="0"/>
              <a:t>entry&gt;</a:t>
            </a:r>
          </a:p>
          <a:p>
            <a:r>
              <a:rPr lang="en-US" dirty="0"/>
              <a:t>          </a:t>
            </a:r>
            <a:r>
              <a:rPr lang="en-US" dirty="0" smtClean="0"/>
              <a:t>&lt;Device </a:t>
            </a:r>
            <a:r>
              <a:rPr lang="en-US" dirty="0"/>
              <a:t>/&gt;</a:t>
            </a:r>
          </a:p>
          <a:p>
            <a:r>
              <a:rPr lang="en-US" dirty="0"/>
              <a:t>   &lt;/entry</a:t>
            </a:r>
            <a:r>
              <a:rPr lang="en-US" dirty="0" smtClean="0"/>
              <a:t>&gt;</a:t>
            </a:r>
          </a:p>
          <a:p>
            <a:r>
              <a:rPr lang="en-US" dirty="0"/>
              <a:t> </a:t>
            </a:r>
            <a:r>
              <a:rPr lang="en-US" dirty="0" smtClean="0"/>
              <a:t>  &lt;</a:t>
            </a:r>
            <a:r>
              <a:rPr lang="en-US" dirty="0"/>
              <a:t>entry&gt;</a:t>
            </a:r>
          </a:p>
          <a:p>
            <a:r>
              <a:rPr lang="en-US" dirty="0"/>
              <a:t>          </a:t>
            </a:r>
            <a:r>
              <a:rPr lang="en-US" dirty="0" smtClean="0"/>
              <a:t>&lt;List/&gt;</a:t>
            </a:r>
            <a:endParaRPr lang="en-US" dirty="0"/>
          </a:p>
          <a:p>
            <a:r>
              <a:rPr lang="en-US" dirty="0"/>
              <a:t>   &lt;/entry</a:t>
            </a:r>
            <a:r>
              <a:rPr lang="en-US" dirty="0" smtClean="0"/>
              <a:t>&gt;</a:t>
            </a:r>
          </a:p>
          <a:p>
            <a:r>
              <a:rPr lang="en-US" dirty="0" smtClean="0"/>
              <a:t>   &lt;</a:t>
            </a:r>
            <a:r>
              <a:rPr lang="en-US" dirty="0"/>
              <a:t>entry&gt;</a:t>
            </a:r>
          </a:p>
          <a:p>
            <a:r>
              <a:rPr lang="en-US" dirty="0"/>
              <a:t>          </a:t>
            </a:r>
            <a:r>
              <a:rPr lang="en-US" dirty="0" smtClean="0"/>
              <a:t>&lt;Condition/&gt;</a:t>
            </a:r>
            <a:endParaRPr lang="en-US" dirty="0"/>
          </a:p>
          <a:p>
            <a:r>
              <a:rPr lang="en-US" dirty="0"/>
              <a:t>   &lt;/entry</a:t>
            </a:r>
            <a:r>
              <a:rPr lang="en-US" dirty="0" smtClean="0"/>
              <a:t>&gt;</a:t>
            </a:r>
          </a:p>
          <a:p>
            <a:r>
              <a:rPr lang="en-US" dirty="0" smtClean="0"/>
              <a:t>&lt;/Bundle&gt;</a:t>
            </a:r>
          </a:p>
        </p:txBody>
      </p:sp>
      <p:sp>
        <p:nvSpPr>
          <p:cNvPr id="39" name="Freeform 38"/>
          <p:cNvSpPr/>
          <p:nvPr/>
        </p:nvSpPr>
        <p:spPr bwMode="auto">
          <a:xfrm>
            <a:off x="7351572" y="2427514"/>
            <a:ext cx="192228" cy="794657"/>
          </a:xfrm>
          <a:custGeom>
            <a:avLst/>
            <a:gdLst>
              <a:gd name="connsiteX0" fmla="*/ 0 w 589418"/>
              <a:gd name="connsiteY0" fmla="*/ 0 h 794657"/>
              <a:gd name="connsiteX1" fmla="*/ 587829 w 589418"/>
              <a:gd name="connsiteY1" fmla="*/ 424543 h 794657"/>
              <a:gd name="connsiteX2" fmla="*/ 174172 w 589418"/>
              <a:gd name="connsiteY2" fmla="*/ 794657 h 794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89418" h="794657">
                <a:moveTo>
                  <a:pt x="0" y="0"/>
                </a:moveTo>
                <a:cubicBezTo>
                  <a:pt x="279400" y="146050"/>
                  <a:pt x="558800" y="292100"/>
                  <a:pt x="587829" y="424543"/>
                </a:cubicBezTo>
                <a:cubicBezTo>
                  <a:pt x="616858" y="556986"/>
                  <a:pt x="239486" y="731157"/>
                  <a:pt x="174172" y="794657"/>
                </a:cubicBezTo>
              </a:path>
            </a:pathLst>
          </a:custGeom>
          <a:ln>
            <a:headEnd type="none" w="med" len="med"/>
            <a:tailEnd type="stealth" w="lg" len="lg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1" name="Freeform 40"/>
          <p:cNvSpPr/>
          <p:nvPr/>
        </p:nvSpPr>
        <p:spPr bwMode="auto">
          <a:xfrm rot="658787">
            <a:off x="7091616" y="2514783"/>
            <a:ext cx="1214526" cy="2378174"/>
          </a:xfrm>
          <a:custGeom>
            <a:avLst/>
            <a:gdLst>
              <a:gd name="connsiteX0" fmla="*/ 391886 w 1691641"/>
              <a:gd name="connsiteY0" fmla="*/ 0 h 2449286"/>
              <a:gd name="connsiteX1" fmla="*/ 1687286 w 1691641"/>
              <a:gd name="connsiteY1" fmla="*/ 1153886 h 2449286"/>
              <a:gd name="connsiteX2" fmla="*/ 0 w 1691641"/>
              <a:gd name="connsiteY2" fmla="*/ 2449286 h 2449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91641" h="2449286">
                <a:moveTo>
                  <a:pt x="391886" y="0"/>
                </a:moveTo>
                <a:cubicBezTo>
                  <a:pt x="1072243" y="372836"/>
                  <a:pt x="1752600" y="745672"/>
                  <a:pt x="1687286" y="1153886"/>
                </a:cubicBezTo>
                <a:cubicBezTo>
                  <a:pt x="1621972" y="1562100"/>
                  <a:pt x="266700" y="2237015"/>
                  <a:pt x="0" y="2449286"/>
                </a:cubicBezTo>
              </a:path>
            </a:pathLst>
          </a:custGeom>
          <a:ln>
            <a:headEnd type="none" w="med" len="med"/>
            <a:tailEnd type="stealth" w="lg" len="lg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43" name="Straight Arrow Connector 42"/>
          <p:cNvCxnSpPr/>
          <p:nvPr/>
        </p:nvCxnSpPr>
        <p:spPr bwMode="auto">
          <a:xfrm>
            <a:off x="2483768" y="2913063"/>
            <a:ext cx="0" cy="431800"/>
          </a:xfrm>
          <a:prstGeom prst="straightConnector1">
            <a:avLst/>
          </a:prstGeom>
          <a:noFill/>
          <a:ln w="28575" cap="flat">
            <a:solidFill>
              <a:srgbClr val="3891A7"/>
            </a:solidFill>
            <a:prstDash val="solid"/>
            <a:round/>
            <a:headEnd type="none" w="med" len="med"/>
            <a:tailEnd type="triangle" w="med" len="med"/>
          </a:ln>
          <a:effectLst>
            <a:outerShdw blurRad="38100" dist="19999" dir="5400000" algn="ctr" rotWithShape="0">
              <a:schemeClr val="bg2">
                <a:alpha val="37999"/>
              </a:scheme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cxnSp>
      <p:cxnSp>
        <p:nvCxnSpPr>
          <p:cNvPr id="44" name="Straight Arrow Connector 43"/>
          <p:cNvCxnSpPr/>
          <p:nvPr/>
        </p:nvCxnSpPr>
        <p:spPr bwMode="auto">
          <a:xfrm>
            <a:off x="1828800" y="3886200"/>
            <a:ext cx="0" cy="331105"/>
          </a:xfrm>
          <a:prstGeom prst="straightConnector1">
            <a:avLst/>
          </a:prstGeom>
          <a:noFill/>
          <a:ln w="28575" cap="flat">
            <a:solidFill>
              <a:srgbClr val="3891A7"/>
            </a:solidFill>
            <a:prstDash val="solid"/>
            <a:round/>
            <a:headEnd type="none" w="med" len="med"/>
            <a:tailEnd type="triangle" w="med" len="med"/>
          </a:ln>
          <a:effectLst>
            <a:outerShdw blurRad="38100" dist="19999" dir="5400000" algn="ctr" rotWithShape="0">
              <a:schemeClr val="bg2">
                <a:alpha val="37999"/>
              </a:scheme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cxnSp>
      <p:sp>
        <p:nvSpPr>
          <p:cNvPr id="45" name="Freeform 44"/>
          <p:cNvSpPr/>
          <p:nvPr/>
        </p:nvSpPr>
        <p:spPr bwMode="auto">
          <a:xfrm rot="17992763">
            <a:off x="6608568" y="4762970"/>
            <a:ext cx="518119" cy="850422"/>
          </a:xfrm>
          <a:custGeom>
            <a:avLst/>
            <a:gdLst>
              <a:gd name="connsiteX0" fmla="*/ 446314 w 515556"/>
              <a:gd name="connsiteY0" fmla="*/ 0 h 816429"/>
              <a:gd name="connsiteX1" fmla="*/ 478971 w 515556"/>
              <a:gd name="connsiteY1" fmla="*/ 598715 h 816429"/>
              <a:gd name="connsiteX2" fmla="*/ 0 w 515556"/>
              <a:gd name="connsiteY2" fmla="*/ 816429 h 816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15556" h="816429">
                <a:moveTo>
                  <a:pt x="446314" y="0"/>
                </a:moveTo>
                <a:cubicBezTo>
                  <a:pt x="499835" y="231321"/>
                  <a:pt x="553357" y="462643"/>
                  <a:pt x="478971" y="598715"/>
                </a:cubicBezTo>
                <a:cubicBezTo>
                  <a:pt x="404585" y="734787"/>
                  <a:pt x="52614" y="792843"/>
                  <a:pt x="0" y="816429"/>
                </a:cubicBezTo>
              </a:path>
            </a:pathLst>
          </a:custGeom>
          <a:ln>
            <a:headEnd type="none" w="med" len="med"/>
            <a:tailEnd type="stealth" w="lg" len="lg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2024472" y="2004865"/>
            <a:ext cx="990600" cy="272007"/>
          </a:xfrm>
          <a:prstGeom prst="rect">
            <a:avLst/>
          </a:prstGeom>
          <a:solidFill>
            <a:srgbClr val="FEF0CD"/>
          </a:solidFill>
          <a:ln w="9525" cap="flat">
            <a:solidFill>
              <a:srgbClr val="338FA5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dist="23000" dir="5400000" algn="ctr" rotWithShape="0">
              <a:schemeClr val="bg2">
                <a:alpha val="34999"/>
              </a:schemeClr>
            </a:outerShdw>
          </a:effectLst>
        </p:spPr>
        <p:txBody>
          <a:bodyPr lIns="36000" tIns="0" rIns="0" bIns="0" anchor="t" anchorCtr="0"/>
          <a:lstStyle>
            <a:defPPr>
              <a:defRPr lang="en-US"/>
            </a:defPPr>
            <a:lvl1pPr>
              <a:defRPr sz="1800">
                <a:effectLst>
                  <a:outerShdw blurRad="38100" dist="38100" dir="2700000" algn="tl">
                    <a:srgbClr val="FFFFFF"/>
                  </a:outerShdw>
                </a:effectLst>
                <a:latin typeface="Calibri" charset="0"/>
                <a:ea typeface="ＭＳ Ｐゴシック" charset="0"/>
                <a:cs typeface="Calibri" charset="0"/>
              </a:defRPr>
            </a:lvl1pPr>
          </a:lstStyle>
          <a:p>
            <a:pPr algn="ctr"/>
            <a:r>
              <a:rPr lang="en-US" dirty="0" smtClean="0"/>
              <a:t>Attester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845096" y="2004866"/>
            <a:ext cx="990600" cy="272006"/>
          </a:xfrm>
          <a:prstGeom prst="rect">
            <a:avLst/>
          </a:prstGeom>
          <a:solidFill>
            <a:srgbClr val="FEF0CD"/>
          </a:solidFill>
          <a:ln w="9525" cap="flat">
            <a:solidFill>
              <a:srgbClr val="338FA5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dist="23000" dir="5400000" algn="ctr" rotWithShape="0">
              <a:schemeClr val="bg2">
                <a:alpha val="34999"/>
              </a:schemeClr>
            </a:outerShdw>
          </a:effectLst>
        </p:spPr>
        <p:txBody>
          <a:bodyPr lIns="36000" tIns="0" rIns="0" bIns="0" anchor="t" anchorCtr="0"/>
          <a:lstStyle>
            <a:defPPr>
              <a:defRPr lang="en-US"/>
            </a:defPPr>
            <a:lvl1pPr>
              <a:defRPr sz="1800">
                <a:effectLst>
                  <a:outerShdw blurRad="38100" dist="38100" dir="2700000" algn="tl">
                    <a:srgbClr val="FFFFFF"/>
                  </a:outerShdw>
                </a:effectLst>
                <a:latin typeface="Calibri" charset="0"/>
                <a:ea typeface="ＭＳ Ｐゴシック" charset="0"/>
                <a:cs typeface="Calibri" charset="0"/>
              </a:defRPr>
            </a:lvl1pPr>
          </a:lstStyle>
          <a:p>
            <a:r>
              <a:rPr lang="en-US" dirty="0" smtClean="0"/>
              <a:t>Metadata</a:t>
            </a:r>
            <a:endParaRPr lang="en-US" dirty="0"/>
          </a:p>
        </p:txBody>
      </p:sp>
      <p:cxnSp>
        <p:nvCxnSpPr>
          <p:cNvPr id="33" name="Straight Arrow Connector 32"/>
          <p:cNvCxnSpPr/>
          <p:nvPr/>
        </p:nvCxnSpPr>
        <p:spPr bwMode="auto">
          <a:xfrm>
            <a:off x="1828800" y="5460095"/>
            <a:ext cx="0" cy="331105"/>
          </a:xfrm>
          <a:prstGeom prst="straightConnector1">
            <a:avLst/>
          </a:prstGeom>
          <a:noFill/>
          <a:ln w="28575" cap="flat">
            <a:solidFill>
              <a:srgbClr val="3891A7"/>
            </a:solidFill>
            <a:prstDash val="solid"/>
            <a:round/>
            <a:headEnd type="none" w="med" len="med"/>
            <a:tailEnd type="triangle" w="med" len="med"/>
          </a:ln>
          <a:effectLst>
            <a:outerShdw blurRad="38100" dist="19999" dir="5400000" algn="ctr" rotWithShape="0">
              <a:schemeClr val="bg2">
                <a:alpha val="37999"/>
              </a:scheme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cxnSp>
      <p:sp>
        <p:nvSpPr>
          <p:cNvPr id="34" name="Freeform 33"/>
          <p:cNvSpPr/>
          <p:nvPr/>
        </p:nvSpPr>
        <p:spPr bwMode="auto">
          <a:xfrm rot="1822276">
            <a:off x="7105194" y="3386771"/>
            <a:ext cx="344628" cy="769937"/>
          </a:xfrm>
          <a:custGeom>
            <a:avLst/>
            <a:gdLst>
              <a:gd name="connsiteX0" fmla="*/ 0 w 589418"/>
              <a:gd name="connsiteY0" fmla="*/ 0 h 794657"/>
              <a:gd name="connsiteX1" fmla="*/ 587829 w 589418"/>
              <a:gd name="connsiteY1" fmla="*/ 424543 h 794657"/>
              <a:gd name="connsiteX2" fmla="*/ 174172 w 589418"/>
              <a:gd name="connsiteY2" fmla="*/ 794657 h 794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89418" h="794657">
                <a:moveTo>
                  <a:pt x="0" y="0"/>
                </a:moveTo>
                <a:cubicBezTo>
                  <a:pt x="279400" y="146050"/>
                  <a:pt x="558800" y="292100"/>
                  <a:pt x="587829" y="424543"/>
                </a:cubicBezTo>
                <a:cubicBezTo>
                  <a:pt x="616858" y="556986"/>
                  <a:pt x="239486" y="731157"/>
                  <a:pt x="174172" y="794657"/>
                </a:cubicBezTo>
              </a:path>
            </a:pathLst>
          </a:custGeom>
          <a:ln>
            <a:headEnd type="none" w="med" len="med"/>
            <a:tailEnd type="stealth" w="lg" len="lg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203848" y="2004865"/>
            <a:ext cx="990600" cy="272007"/>
          </a:xfrm>
          <a:prstGeom prst="rect">
            <a:avLst/>
          </a:prstGeom>
          <a:solidFill>
            <a:srgbClr val="FEF0CD"/>
          </a:solidFill>
          <a:ln w="9525" cap="flat">
            <a:solidFill>
              <a:srgbClr val="338FA5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dist="23000" dir="5400000" algn="ctr" rotWithShape="0">
              <a:schemeClr val="bg2">
                <a:alpha val="34999"/>
              </a:schemeClr>
            </a:outerShdw>
          </a:effectLst>
        </p:spPr>
        <p:txBody>
          <a:bodyPr lIns="36000" tIns="0" rIns="0" bIns="0" anchor="t" anchorCtr="0"/>
          <a:lstStyle>
            <a:defPPr>
              <a:defRPr lang="en-US"/>
            </a:defPPr>
            <a:lvl1pPr>
              <a:defRPr sz="1800">
                <a:effectLst>
                  <a:outerShdw blurRad="38100" dist="38100" dir="2700000" algn="tl">
                    <a:srgbClr val="FFFFFF"/>
                  </a:outerShdw>
                </a:effectLst>
                <a:latin typeface="Calibri" charset="0"/>
                <a:ea typeface="ＭＳ Ｐゴシック" charset="0"/>
                <a:cs typeface="Calibri" charset="0"/>
              </a:defRPr>
            </a:lvl1pPr>
          </a:lstStyle>
          <a:p>
            <a:r>
              <a:rPr lang="en-US" dirty="0" smtClean="0"/>
              <a:t>Section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2051720" y="2652937"/>
            <a:ext cx="990600" cy="272007"/>
          </a:xfrm>
          <a:prstGeom prst="rect">
            <a:avLst/>
          </a:prstGeom>
          <a:solidFill>
            <a:srgbClr val="FEF0CD"/>
          </a:solidFill>
          <a:ln w="9525" cap="flat">
            <a:solidFill>
              <a:srgbClr val="338FA5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dist="23000" dir="5400000" algn="ctr" rotWithShape="0">
              <a:schemeClr val="bg2">
                <a:alpha val="34999"/>
              </a:schemeClr>
            </a:outerShdw>
          </a:effectLst>
        </p:spPr>
        <p:txBody>
          <a:bodyPr lIns="36000" tIns="0" rIns="0" bIns="0" anchor="t" anchorCtr="0"/>
          <a:lstStyle>
            <a:defPPr>
              <a:defRPr lang="en-US"/>
            </a:defPPr>
            <a:lvl1pPr>
              <a:defRPr sz="1800">
                <a:effectLst>
                  <a:outerShdw blurRad="38100" dist="38100" dir="2700000" algn="tl">
                    <a:srgbClr val="FFFFFF"/>
                  </a:outerShdw>
                </a:effectLst>
                <a:latin typeface="Calibri" charset="0"/>
                <a:ea typeface="ＭＳ Ｐゴシック" charset="0"/>
                <a:cs typeface="Calibri" charset="0"/>
              </a:defRPr>
            </a:lvl1pPr>
          </a:lstStyle>
          <a:p>
            <a:r>
              <a:rPr lang="en-US" dirty="0" smtClean="0"/>
              <a:t>Section</a:t>
            </a:r>
            <a:endParaRPr lang="en-US" dirty="0"/>
          </a:p>
        </p:txBody>
      </p:sp>
      <p:cxnSp>
        <p:nvCxnSpPr>
          <p:cNvPr id="37" name="Elbow Connector 36"/>
          <p:cNvCxnSpPr>
            <a:stCxn id="29" idx="2"/>
            <a:endCxn id="24" idx="0"/>
          </p:cNvCxnSpPr>
          <p:nvPr/>
        </p:nvCxnSpPr>
        <p:spPr bwMode="auto">
          <a:xfrm rot="5400000">
            <a:off x="2331740" y="1285528"/>
            <a:ext cx="376065" cy="2358752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28575" cap="flat" cmpd="sng" algn="ctr">
            <a:solidFill>
              <a:srgbClr val="3891A7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8" name="Elbow Connector 37"/>
          <p:cNvCxnSpPr>
            <a:stCxn id="29" idx="2"/>
            <a:endCxn id="35" idx="0"/>
          </p:cNvCxnSpPr>
          <p:nvPr/>
        </p:nvCxnSpPr>
        <p:spPr bwMode="auto">
          <a:xfrm rot="5400000">
            <a:off x="2935052" y="1888840"/>
            <a:ext cx="376065" cy="1152128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28575" cap="flat" cmpd="sng" algn="ctr">
            <a:solidFill>
              <a:srgbClr val="3891A7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675033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Flowchart: Process 2070"/>
          <p:cNvSpPr/>
          <p:nvPr/>
        </p:nvSpPr>
        <p:spPr>
          <a:xfrm>
            <a:off x="381000" y="381001"/>
            <a:ext cx="8458200" cy="6096000"/>
          </a:xfrm>
          <a:prstGeom prst="flowChartProcess">
            <a:avLst/>
          </a:prstGeom>
          <a:noFill/>
          <a:ln w="41275">
            <a:solidFill>
              <a:srgbClr val="FF0000"/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FHIR Document</a:t>
            </a:r>
            <a:endParaRPr lang="nl-NL" sz="2800" b="1" dirty="0">
              <a:solidFill>
                <a:srgbClr val="FF00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163813" y="1407830"/>
            <a:ext cx="1800200" cy="578537"/>
          </a:xfrm>
          <a:prstGeom prst="rect">
            <a:avLst/>
          </a:prstGeom>
          <a:solidFill>
            <a:schemeClr val="accent1">
              <a:lumMod val="10000"/>
            </a:schemeClr>
          </a:solidFill>
          <a:effectLst>
            <a:glow rad="63500">
              <a:schemeClr val="accent1">
                <a:satMod val="175000"/>
                <a:alpha val="40000"/>
              </a:schemeClr>
            </a:glow>
            <a:outerShdw blurRad="50800" dist="50800" dir="5400000" algn="ctr" rotWithShape="0">
              <a:schemeClr val="tx2">
                <a:lumMod val="95000"/>
                <a:lumOff val="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Dr. Bernard</a:t>
            </a:r>
            <a:br>
              <a:rPr lang="en-US" dirty="0" smtClean="0"/>
            </a:br>
            <a:r>
              <a:rPr lang="en-US" sz="900" dirty="0" smtClean="0"/>
              <a:t>Practitioner</a:t>
            </a:r>
            <a:endParaRPr lang="nl-NL" sz="900" dirty="0"/>
          </a:p>
        </p:txBody>
      </p:sp>
      <p:sp>
        <p:nvSpPr>
          <p:cNvPr id="28" name="Rectangle 27"/>
          <p:cNvSpPr/>
          <p:nvPr/>
        </p:nvSpPr>
        <p:spPr>
          <a:xfrm>
            <a:off x="5256076" y="1721185"/>
            <a:ext cx="1800200" cy="578537"/>
          </a:xfrm>
          <a:prstGeom prst="rect">
            <a:avLst/>
          </a:prstGeom>
          <a:solidFill>
            <a:schemeClr val="bg2">
              <a:lumMod val="75000"/>
            </a:schemeClr>
          </a:solidFill>
          <a:effectLst>
            <a:glow rad="63500">
              <a:schemeClr val="accent1">
                <a:satMod val="175000"/>
                <a:alpha val="40000"/>
              </a:schemeClr>
            </a:glow>
            <a:outerShdw blurRad="50800" dist="50800" dir="5400000" algn="ctr" rotWithShape="0">
              <a:schemeClr val="tx2">
                <a:lumMod val="95000"/>
                <a:lumOff val="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Patient Mary</a:t>
            </a:r>
            <a:br>
              <a:rPr lang="en-US" dirty="0" smtClean="0"/>
            </a:br>
            <a:r>
              <a:rPr lang="en-US" sz="900" dirty="0" smtClean="0"/>
              <a:t>Patient</a:t>
            </a:r>
            <a:endParaRPr lang="nl-NL" sz="900" dirty="0"/>
          </a:p>
        </p:txBody>
      </p:sp>
      <p:sp>
        <p:nvSpPr>
          <p:cNvPr id="31" name="Rectangle 30"/>
          <p:cNvSpPr/>
          <p:nvPr/>
        </p:nvSpPr>
        <p:spPr>
          <a:xfrm>
            <a:off x="3761910" y="4962698"/>
            <a:ext cx="1888888" cy="578537"/>
          </a:xfrm>
          <a:prstGeom prst="rect">
            <a:avLst/>
          </a:prstGeom>
          <a:solidFill>
            <a:srgbClr val="00B050"/>
          </a:solidFill>
          <a:effectLst>
            <a:glow rad="63500">
              <a:schemeClr val="accent1">
                <a:satMod val="175000"/>
                <a:alpha val="40000"/>
              </a:schemeClr>
            </a:glow>
            <a:outerShdw blurRad="50800" dist="50800" dir="5400000" algn="ctr" rotWithShape="0">
              <a:schemeClr val="tx2">
                <a:lumMod val="95000"/>
                <a:lumOff val="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Discharge Meds</a:t>
            </a:r>
            <a:br>
              <a:rPr lang="en-US" dirty="0" smtClean="0"/>
            </a:br>
            <a:r>
              <a:rPr lang="en-US" sz="900" dirty="0" smtClean="0"/>
              <a:t>list</a:t>
            </a:r>
            <a:endParaRPr lang="nl-NL" sz="900" dirty="0"/>
          </a:p>
        </p:txBody>
      </p:sp>
      <p:sp>
        <p:nvSpPr>
          <p:cNvPr id="38" name="Rectangle 37"/>
          <p:cNvSpPr/>
          <p:nvPr/>
        </p:nvSpPr>
        <p:spPr>
          <a:xfrm>
            <a:off x="3576583" y="3808097"/>
            <a:ext cx="1800200" cy="578537"/>
          </a:xfrm>
          <a:prstGeom prst="rect">
            <a:avLst/>
          </a:prstGeom>
          <a:solidFill>
            <a:srgbClr val="00B050"/>
          </a:solidFill>
          <a:effectLst>
            <a:glow rad="63500">
              <a:schemeClr val="accent1">
                <a:satMod val="175000"/>
                <a:alpha val="40000"/>
              </a:schemeClr>
            </a:glow>
            <a:outerShdw blurRad="50800" dist="50800" dir="5400000" algn="ctr" rotWithShape="0">
              <a:schemeClr val="tx2">
                <a:lumMod val="95000"/>
                <a:lumOff val="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Vital Signs</a:t>
            </a:r>
            <a:br>
              <a:rPr lang="en-US" dirty="0" smtClean="0"/>
            </a:br>
            <a:r>
              <a:rPr lang="en-US" sz="900" dirty="0" smtClean="0"/>
              <a:t>list</a:t>
            </a:r>
            <a:endParaRPr lang="nl-NL" sz="900" dirty="0"/>
          </a:p>
        </p:txBody>
      </p:sp>
      <p:grpSp>
        <p:nvGrpSpPr>
          <p:cNvPr id="3" name="Group 2"/>
          <p:cNvGrpSpPr/>
          <p:nvPr/>
        </p:nvGrpSpPr>
        <p:grpSpPr>
          <a:xfrm>
            <a:off x="6444208" y="3330517"/>
            <a:ext cx="1800200" cy="1250612"/>
            <a:chOff x="6444208" y="2497887"/>
            <a:chExt cx="1800200" cy="937959"/>
          </a:xfrm>
        </p:grpSpPr>
        <p:sp>
          <p:nvSpPr>
            <p:cNvPr id="37" name="Rectangle 36"/>
            <p:cNvSpPr/>
            <p:nvPr/>
          </p:nvSpPr>
          <p:spPr>
            <a:xfrm>
              <a:off x="6444208" y="2497887"/>
              <a:ext cx="1800200" cy="433903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effectLst>
              <a:glow rad="63500">
                <a:schemeClr val="accent1">
                  <a:satMod val="175000"/>
                  <a:alpha val="40000"/>
                </a:schemeClr>
              </a:glow>
              <a:outerShdw blurRad="50800" dist="50800" dir="5400000" algn="ctr" rotWithShape="0">
                <a:schemeClr val="tx2">
                  <a:lumMod val="95000"/>
                  <a:lumOff val="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Pulse</a:t>
              </a:r>
              <a:br>
                <a:rPr lang="en-US" dirty="0" smtClean="0"/>
              </a:br>
              <a:r>
                <a:rPr lang="en-US" sz="900" dirty="0" smtClean="0"/>
                <a:t>Observation</a:t>
              </a:r>
              <a:endParaRPr lang="nl-NL" sz="900" dirty="0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6444208" y="3001943"/>
              <a:ext cx="1800200" cy="433903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effectLst>
              <a:glow rad="63500">
                <a:schemeClr val="accent1">
                  <a:satMod val="175000"/>
                  <a:alpha val="40000"/>
                </a:schemeClr>
              </a:glow>
              <a:outerShdw blurRad="50800" dist="50800" dir="5400000" algn="ctr" rotWithShape="0">
                <a:schemeClr val="tx2">
                  <a:lumMod val="95000"/>
                  <a:lumOff val="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BP</a:t>
              </a:r>
              <a:br>
                <a:rPr lang="en-US" dirty="0" smtClean="0"/>
              </a:br>
              <a:r>
                <a:rPr lang="en-US" sz="900" dirty="0"/>
                <a:t>O</a:t>
              </a:r>
              <a:r>
                <a:rPr lang="en-US" sz="900" dirty="0" smtClean="0"/>
                <a:t>bservation</a:t>
              </a:r>
              <a:endParaRPr lang="nl-NL" sz="900" dirty="0"/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6444208" y="5058709"/>
            <a:ext cx="1800200" cy="1346623"/>
            <a:chOff x="6444208" y="3794031"/>
            <a:chExt cx="1800200" cy="1009967"/>
          </a:xfrm>
        </p:grpSpPr>
        <p:sp>
          <p:nvSpPr>
            <p:cNvPr id="29" name="Rectangle 28"/>
            <p:cNvSpPr/>
            <p:nvPr/>
          </p:nvSpPr>
          <p:spPr>
            <a:xfrm>
              <a:off x="6444208" y="3794031"/>
              <a:ext cx="1800200" cy="433903"/>
            </a:xfrm>
            <a:prstGeom prst="rect">
              <a:avLst/>
            </a:prstGeom>
            <a:solidFill>
              <a:srgbClr val="7030A0"/>
            </a:solidFill>
            <a:effectLst>
              <a:glow rad="63500">
                <a:schemeClr val="accent1">
                  <a:satMod val="175000"/>
                  <a:alpha val="40000"/>
                </a:schemeClr>
              </a:glow>
              <a:outerShdw blurRad="50800" dist="50800" dir="5400000" algn="ctr" rotWithShape="0">
                <a:schemeClr val="tx2">
                  <a:lumMod val="95000"/>
                  <a:lumOff val="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Dyclofenac</a:t>
              </a:r>
              <a:br>
                <a:rPr lang="en-US" dirty="0" smtClean="0"/>
              </a:br>
              <a:r>
                <a:rPr lang="en-US" sz="900" dirty="0" err="1" smtClean="0"/>
                <a:t>MedicationOrder</a:t>
              </a:r>
              <a:endParaRPr lang="nl-NL" sz="900" dirty="0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6444208" y="4370095"/>
              <a:ext cx="1800200" cy="433903"/>
            </a:xfrm>
            <a:prstGeom prst="rect">
              <a:avLst/>
            </a:prstGeom>
            <a:solidFill>
              <a:srgbClr val="7030A0"/>
            </a:solidFill>
            <a:effectLst>
              <a:glow rad="63500">
                <a:schemeClr val="accent1">
                  <a:satMod val="175000"/>
                  <a:alpha val="40000"/>
                </a:schemeClr>
              </a:glow>
              <a:outerShdw blurRad="50800" dist="50800" dir="5400000" algn="ctr" rotWithShape="0">
                <a:schemeClr val="tx2">
                  <a:lumMod val="95000"/>
                  <a:lumOff val="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Tamsulosin</a:t>
              </a:r>
              <a:br>
                <a:rPr lang="en-US" dirty="0" smtClean="0"/>
              </a:br>
              <a:r>
                <a:rPr lang="en-US" sz="900" dirty="0" err="1" smtClean="0"/>
                <a:t>MedicationOrder</a:t>
              </a:r>
              <a:endParaRPr lang="nl-NL" sz="900" dirty="0"/>
            </a:p>
          </p:txBody>
        </p:sp>
      </p:grpSp>
      <p:sp>
        <p:nvSpPr>
          <p:cNvPr id="41" name="Rectangle 40"/>
          <p:cNvSpPr/>
          <p:nvPr/>
        </p:nvSpPr>
        <p:spPr>
          <a:xfrm>
            <a:off x="4267919" y="2669202"/>
            <a:ext cx="1800200" cy="578537"/>
          </a:xfrm>
          <a:prstGeom prst="rect">
            <a:avLst/>
          </a:prstGeom>
          <a:solidFill>
            <a:srgbClr val="C00000"/>
          </a:solidFill>
          <a:effectLst>
            <a:glow rad="63500">
              <a:schemeClr val="accent1">
                <a:satMod val="175000"/>
                <a:alpha val="40000"/>
              </a:schemeClr>
            </a:glow>
            <a:outerShdw blurRad="50800" dist="50800" dir="5400000" algn="ctr" rotWithShape="0">
              <a:schemeClr val="tx2">
                <a:lumMod val="95000"/>
                <a:lumOff val="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Kidney Stones</a:t>
            </a:r>
            <a:br>
              <a:rPr lang="en-US" dirty="0" smtClean="0"/>
            </a:br>
            <a:r>
              <a:rPr lang="en-US" sz="900" dirty="0" smtClean="0"/>
              <a:t>Condition</a:t>
            </a:r>
            <a:endParaRPr lang="nl-NL" sz="900" dirty="0"/>
          </a:p>
        </p:txBody>
      </p:sp>
      <p:grpSp>
        <p:nvGrpSpPr>
          <p:cNvPr id="5" name="Group 4"/>
          <p:cNvGrpSpPr/>
          <p:nvPr/>
        </p:nvGrpSpPr>
        <p:grpSpPr>
          <a:xfrm>
            <a:off x="467544" y="1506313"/>
            <a:ext cx="1800200" cy="4704523"/>
            <a:chOff x="467544" y="1129735"/>
            <a:chExt cx="1800200" cy="3528392"/>
          </a:xfrm>
        </p:grpSpPr>
        <p:sp>
          <p:nvSpPr>
            <p:cNvPr id="42" name="Rectangle 41"/>
            <p:cNvSpPr/>
            <p:nvPr/>
          </p:nvSpPr>
          <p:spPr>
            <a:xfrm>
              <a:off x="467544" y="1129735"/>
              <a:ext cx="1800200" cy="3528392"/>
            </a:xfrm>
            <a:prstGeom prst="rect">
              <a:avLst/>
            </a:prstGeom>
            <a:solidFill>
              <a:srgbClr val="002060"/>
            </a:solidFill>
            <a:effectLst>
              <a:glow rad="63500">
                <a:schemeClr val="accent1">
                  <a:satMod val="175000"/>
                  <a:alpha val="40000"/>
                </a:schemeClr>
              </a:glow>
              <a:outerShdw blurRad="50800" dist="50800" dir="5400000" algn="ctr" rotWithShape="0">
                <a:schemeClr val="tx2">
                  <a:lumMod val="95000"/>
                  <a:lumOff val="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 smtClean="0"/>
                <a:t>Discharge</a:t>
              </a:r>
            </a:p>
            <a:p>
              <a:pPr algn="ctr"/>
              <a:r>
                <a:rPr lang="en-US" dirty="0" smtClean="0"/>
                <a:t>Summary</a:t>
              </a:r>
              <a:br>
                <a:rPr lang="en-US" dirty="0" smtClean="0"/>
              </a:br>
              <a:r>
                <a:rPr lang="en-US" sz="900" dirty="0" smtClean="0"/>
                <a:t>Composition</a:t>
              </a:r>
              <a:endParaRPr lang="nl-NL" sz="900" dirty="0"/>
            </a:p>
          </p:txBody>
        </p:sp>
        <p:sp>
          <p:nvSpPr>
            <p:cNvPr id="12" name="Flowchart: Process 11"/>
            <p:cNvSpPr/>
            <p:nvPr/>
          </p:nvSpPr>
          <p:spPr>
            <a:xfrm>
              <a:off x="467544" y="2281863"/>
              <a:ext cx="1800200" cy="544511"/>
            </a:xfrm>
            <a:prstGeom prst="flowChartProcess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Chief Complaint</a:t>
              </a:r>
              <a:br>
                <a:rPr lang="en-US" dirty="0" smtClean="0"/>
              </a:br>
              <a:r>
                <a:rPr lang="en-US" sz="900" dirty="0" smtClean="0"/>
                <a:t>section</a:t>
              </a:r>
              <a:endParaRPr lang="nl-NL" sz="900" dirty="0"/>
            </a:p>
          </p:txBody>
        </p:sp>
        <p:sp>
          <p:nvSpPr>
            <p:cNvPr id="43" name="Flowchart: Process 42"/>
            <p:cNvSpPr/>
            <p:nvPr/>
          </p:nvSpPr>
          <p:spPr>
            <a:xfrm>
              <a:off x="467544" y="3001943"/>
              <a:ext cx="1800200" cy="546221"/>
            </a:xfrm>
            <a:prstGeom prst="flowChartProcess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Physical</a:t>
              </a:r>
              <a:br>
                <a:rPr lang="en-US" dirty="0" smtClean="0"/>
              </a:br>
              <a:r>
                <a:rPr lang="en-US" sz="900" dirty="0" smtClean="0"/>
                <a:t>section</a:t>
              </a:r>
              <a:endParaRPr lang="nl-NL" sz="900" dirty="0"/>
            </a:p>
          </p:txBody>
        </p:sp>
        <p:sp>
          <p:nvSpPr>
            <p:cNvPr id="45" name="Flowchart: Process 44"/>
            <p:cNvSpPr/>
            <p:nvPr/>
          </p:nvSpPr>
          <p:spPr>
            <a:xfrm>
              <a:off x="467544" y="3722022"/>
              <a:ext cx="1800200" cy="574209"/>
            </a:xfrm>
            <a:prstGeom prst="flowChartProcess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Medications</a:t>
              </a:r>
              <a:br>
                <a:rPr lang="en-US" dirty="0" smtClean="0"/>
              </a:br>
              <a:r>
                <a:rPr lang="en-US" sz="900" dirty="0" smtClean="0"/>
                <a:t>section</a:t>
              </a:r>
              <a:endParaRPr lang="nl-NL" sz="900" dirty="0"/>
            </a:p>
          </p:txBody>
        </p:sp>
      </p:grpSp>
      <p:cxnSp>
        <p:nvCxnSpPr>
          <p:cNvPr id="46" name="Straight Arrow Connector 45"/>
          <p:cNvCxnSpPr>
            <a:endCxn id="8" idx="1"/>
          </p:cNvCxnSpPr>
          <p:nvPr/>
        </p:nvCxnSpPr>
        <p:spPr>
          <a:xfrm flipV="1">
            <a:off x="2267745" y="1697099"/>
            <a:ext cx="896069" cy="558039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 rot="21273572">
            <a:off x="2491508" y="2515846"/>
            <a:ext cx="1344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subject</a:t>
            </a:r>
            <a:endParaRPr lang="nl-NL" dirty="0"/>
          </a:p>
        </p:txBody>
      </p:sp>
      <p:sp>
        <p:nvSpPr>
          <p:cNvPr id="48" name="TextBox 47"/>
          <p:cNvSpPr txBox="1"/>
          <p:nvPr/>
        </p:nvSpPr>
        <p:spPr>
          <a:xfrm rot="20198530">
            <a:off x="2213855" y="1903091"/>
            <a:ext cx="1344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author</a:t>
            </a:r>
            <a:endParaRPr lang="nl-NL" dirty="0"/>
          </a:p>
        </p:txBody>
      </p:sp>
      <p:cxnSp>
        <p:nvCxnSpPr>
          <p:cNvPr id="50" name="Straight Arrow Connector 49"/>
          <p:cNvCxnSpPr>
            <a:endCxn id="28" idx="1"/>
          </p:cNvCxnSpPr>
          <p:nvPr/>
        </p:nvCxnSpPr>
        <p:spPr>
          <a:xfrm flipV="1">
            <a:off x="2267744" y="2010454"/>
            <a:ext cx="2988332" cy="65874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endCxn id="41" idx="1"/>
          </p:cNvCxnSpPr>
          <p:nvPr/>
        </p:nvCxnSpPr>
        <p:spPr>
          <a:xfrm flipV="1">
            <a:off x="2267745" y="2958471"/>
            <a:ext cx="2000175" cy="44702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 rot="21083512">
            <a:off x="2595527" y="3244955"/>
            <a:ext cx="1344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entry</a:t>
            </a:r>
            <a:endParaRPr lang="nl-NL" dirty="0"/>
          </a:p>
        </p:txBody>
      </p:sp>
      <p:cxnSp>
        <p:nvCxnSpPr>
          <p:cNvPr id="56" name="Straight Arrow Connector 55"/>
          <p:cNvCxnSpPr>
            <a:stCxn id="43" idx="3"/>
            <a:endCxn id="38" idx="1"/>
          </p:cNvCxnSpPr>
          <p:nvPr/>
        </p:nvCxnSpPr>
        <p:spPr>
          <a:xfrm flipV="1">
            <a:off x="2267745" y="4097366"/>
            <a:ext cx="1308839" cy="269373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 rot="21077271">
            <a:off x="2575992" y="4206850"/>
            <a:ext cx="1344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entry</a:t>
            </a:r>
            <a:endParaRPr lang="nl-NL" dirty="0"/>
          </a:p>
        </p:txBody>
      </p:sp>
      <p:cxnSp>
        <p:nvCxnSpPr>
          <p:cNvPr id="60" name="Straight Arrow Connector 59"/>
          <p:cNvCxnSpPr>
            <a:endCxn id="31" idx="1"/>
          </p:cNvCxnSpPr>
          <p:nvPr/>
        </p:nvCxnSpPr>
        <p:spPr>
          <a:xfrm flipV="1">
            <a:off x="2267744" y="5251967"/>
            <a:ext cx="1494166" cy="15709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 rot="21331680">
            <a:off x="2466698" y="5285419"/>
            <a:ext cx="1344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entry</a:t>
            </a:r>
            <a:endParaRPr lang="nl-NL" dirty="0"/>
          </a:p>
        </p:txBody>
      </p:sp>
      <p:cxnSp>
        <p:nvCxnSpPr>
          <p:cNvPr id="62" name="Straight Arrow Connector 61"/>
          <p:cNvCxnSpPr>
            <a:stCxn id="38" idx="3"/>
            <a:endCxn id="37" idx="1"/>
          </p:cNvCxnSpPr>
          <p:nvPr/>
        </p:nvCxnSpPr>
        <p:spPr>
          <a:xfrm flipV="1">
            <a:off x="5376783" y="3619786"/>
            <a:ext cx="1067425" cy="47758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5843911" y="3810569"/>
            <a:ext cx="1344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entry</a:t>
            </a:r>
            <a:endParaRPr lang="nl-NL" dirty="0"/>
          </a:p>
        </p:txBody>
      </p:sp>
      <p:cxnSp>
        <p:nvCxnSpPr>
          <p:cNvPr id="66" name="Straight Arrow Connector 65"/>
          <p:cNvCxnSpPr>
            <a:stCxn id="38" idx="3"/>
            <a:endCxn id="39" idx="1"/>
          </p:cNvCxnSpPr>
          <p:nvPr/>
        </p:nvCxnSpPr>
        <p:spPr>
          <a:xfrm>
            <a:off x="5376783" y="4097366"/>
            <a:ext cx="1067425" cy="19449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stCxn id="31" idx="3"/>
            <a:endCxn id="29" idx="1"/>
          </p:cNvCxnSpPr>
          <p:nvPr/>
        </p:nvCxnSpPr>
        <p:spPr>
          <a:xfrm>
            <a:off x="5650798" y="5251967"/>
            <a:ext cx="793410" cy="9601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stCxn id="31" idx="3"/>
            <a:endCxn id="40" idx="1"/>
          </p:cNvCxnSpPr>
          <p:nvPr/>
        </p:nvCxnSpPr>
        <p:spPr>
          <a:xfrm>
            <a:off x="5650798" y="5251967"/>
            <a:ext cx="793410" cy="86409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5868145" y="5334351"/>
            <a:ext cx="1344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entry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243176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20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71" grpId="0" animBg="1"/>
      <p:bldP spid="8" grpId="0" animBg="1"/>
      <p:bldP spid="28" grpId="0" animBg="1"/>
      <p:bldP spid="31" grpId="0" animBg="1"/>
      <p:bldP spid="38" grpId="0" animBg="1"/>
      <p:bldP spid="41" grpId="0" animBg="1"/>
      <p:bldP spid="47" grpId="0"/>
      <p:bldP spid="48" grpId="0"/>
      <p:bldP spid="55" grpId="0"/>
      <p:bldP spid="57" grpId="0"/>
      <p:bldP spid="61" grpId="0"/>
      <p:bldP spid="63" grpId="0"/>
      <p:bldP spid="7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clinFHIR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 educational tool</a:t>
            </a:r>
          </a:p>
          <a:p>
            <a:pPr lvl="1"/>
            <a:r>
              <a:rPr lang="en-US" dirty="0" smtClean="0"/>
              <a:t>View resource instances</a:t>
            </a:r>
          </a:p>
          <a:p>
            <a:pPr lvl="1"/>
            <a:r>
              <a:rPr lang="en-US" dirty="0" smtClean="0"/>
              <a:t>Build resource</a:t>
            </a:r>
          </a:p>
          <a:p>
            <a:pPr lvl="1"/>
            <a:r>
              <a:rPr lang="en-US" dirty="0" smtClean="0"/>
              <a:t>View Profile</a:t>
            </a:r>
          </a:p>
          <a:p>
            <a:pPr lvl="1"/>
            <a:r>
              <a:rPr lang="en-US" dirty="0" smtClean="0"/>
              <a:t>Build simple profile</a:t>
            </a:r>
          </a:p>
          <a:p>
            <a:pPr lvl="1"/>
            <a:r>
              <a:rPr lang="en-US" dirty="0" smtClean="0"/>
              <a:t>Build simple </a:t>
            </a:r>
            <a:r>
              <a:rPr lang="en-US" dirty="0" err="1" smtClean="0"/>
              <a:t>valueset</a:t>
            </a:r>
            <a:endParaRPr lang="en-US" dirty="0" smtClean="0"/>
          </a:p>
          <a:p>
            <a:r>
              <a:rPr lang="en-US" dirty="0" err="1" smtClean="0"/>
              <a:t>clinFHIR.com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13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745796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8377B-874B-4DB7-8057-E4552B93344F}" type="slidenum">
              <a:rPr lang="nl-NL" smtClean="0"/>
              <a:pPr/>
              <a:t>130</a:t>
            </a:fld>
            <a:endParaRPr lang="nl-NL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637" y="1752600"/>
            <a:ext cx="8086725" cy="4191000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381000" y="533400"/>
            <a:ext cx="6552728" cy="581743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Verdana" pitchFamily="34" charset="0"/>
              </a:defRPr>
            </a:lvl2pPr>
            <a:lvl3pPr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Verdana" pitchFamily="34" charset="0"/>
              </a:defRPr>
            </a:lvl3pPr>
            <a:lvl4pPr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Verdana" pitchFamily="34" charset="0"/>
              </a:defRPr>
            </a:lvl4pPr>
            <a:lvl5pPr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Verdana" pitchFamily="34" charset="0"/>
              </a:defRPr>
            </a:lvl5pPr>
            <a:lvl6pPr marL="457200"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Verdana" pitchFamily="34" charset="0"/>
              </a:defRPr>
            </a:lvl6pPr>
            <a:lvl7pPr marL="914400"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Verdana" pitchFamily="34" charset="0"/>
              </a:defRPr>
            </a:lvl7pPr>
            <a:lvl8pPr marL="1371600"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Verdana" pitchFamily="34" charset="0"/>
              </a:defRPr>
            </a:lvl8pPr>
            <a:lvl9pPr marL="1828800"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Verdana" pitchFamily="34" charset="0"/>
              </a:defRPr>
            </a:lvl9pPr>
          </a:lstStyle>
          <a:p>
            <a:r>
              <a:rPr lang="en-US" kern="0" dirty="0" smtClean="0"/>
              <a:t>The Composition resource</a:t>
            </a:r>
            <a:endParaRPr lang="nl-NL" kern="0" dirty="0"/>
          </a:p>
        </p:txBody>
      </p:sp>
    </p:spTree>
    <p:extLst>
      <p:ext uri="{BB962C8B-B14F-4D97-AF65-F5344CB8AC3E}">
        <p14:creationId xmlns:p14="http://schemas.microsoft.com/office/powerpoint/2010/main" val="3397597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7210" y="2205321"/>
            <a:ext cx="6189580" cy="21812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Bundle as “Document”</a:t>
            </a:r>
            <a:endParaRPr lang="en-GB" dirty="0"/>
          </a:p>
        </p:txBody>
      </p:sp>
      <p:cxnSp>
        <p:nvCxnSpPr>
          <p:cNvPr id="7" name="Straight Arrow Connector 6"/>
          <p:cNvCxnSpPr/>
          <p:nvPr/>
        </p:nvCxnSpPr>
        <p:spPr bwMode="auto">
          <a:xfrm flipH="1" flipV="1">
            <a:off x="3810000" y="3657600"/>
            <a:ext cx="1136535" cy="1724167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Cloud 7"/>
          <p:cNvSpPr/>
          <p:nvPr/>
        </p:nvSpPr>
        <p:spPr bwMode="auto">
          <a:xfrm>
            <a:off x="4527434" y="4991100"/>
            <a:ext cx="2425700" cy="1333500"/>
          </a:xfrm>
          <a:prstGeom prst="cloud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This Bundle is a </a:t>
            </a: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Document</a:t>
            </a:r>
          </a:p>
        </p:txBody>
      </p:sp>
    </p:spTree>
    <p:extLst>
      <p:ext uri="{BB962C8B-B14F-4D97-AF65-F5344CB8AC3E}">
        <p14:creationId xmlns:p14="http://schemas.microsoft.com/office/powerpoint/2010/main" val="1105838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Communicating documents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mtClean="0"/>
              <a:t>You can store your document using</a:t>
            </a:r>
          </a:p>
          <a:p>
            <a:pPr lvl="1"/>
            <a:r>
              <a:rPr lang="en-GB" smtClean="0"/>
              <a:t>http://server.org/fhir/Composition</a:t>
            </a:r>
          </a:p>
          <a:p>
            <a:pPr lvl="1"/>
            <a:r>
              <a:rPr lang="en-GB" smtClean="0"/>
              <a:t>Others discussed in </a:t>
            </a:r>
            <a:r>
              <a:rPr lang="en-GB" smtClean="0">
                <a:hlinkClick r:id="rId3"/>
              </a:rPr>
              <a:t>spec</a:t>
            </a:r>
            <a:r>
              <a:rPr lang="en-GB" smtClean="0"/>
              <a:t> </a:t>
            </a:r>
          </a:p>
          <a:p>
            <a:r>
              <a:rPr lang="en-GB" smtClean="0"/>
              <a:t>Storage, NO disassembly is implied, document (and signature) stays intact</a:t>
            </a:r>
          </a:p>
          <a:p>
            <a:r>
              <a:rPr lang="en-GB" smtClean="0"/>
              <a:t>Search is supported (you search on it’s Message header – Composition)</a:t>
            </a:r>
          </a:p>
          <a:p>
            <a:endParaRPr lang="en-GB" smtClean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60140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the spec: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http://hl7.org/</a:t>
            </a:r>
            <a:r>
              <a:rPr lang="en-US" dirty="0" err="1"/>
              <a:t>fhir</a:t>
            </a:r>
            <a:r>
              <a:rPr lang="en-US" dirty="0"/>
              <a:t>/</a:t>
            </a:r>
            <a:r>
              <a:rPr lang="en-US" dirty="0" err="1"/>
              <a:t>documents.html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133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909695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846717" y="1701388"/>
            <a:ext cx="2178968" cy="2436659"/>
            <a:chOff x="3347864" y="1107419"/>
            <a:chExt cx="2178968" cy="1827494"/>
          </a:xfrm>
        </p:grpSpPr>
        <p:pic>
          <p:nvPicPr>
            <p:cNvPr id="3" name="Picture 2" descr="http://icons.iconarchive.com/icons/icons-land/vista-hardware-devices/256/Home-Server-icon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3888" y="1592167"/>
              <a:ext cx="1790328" cy="13427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/>
            <p:cNvSpPr txBox="1"/>
            <p:nvPr/>
          </p:nvSpPr>
          <p:spPr>
            <a:xfrm>
              <a:off x="3347864" y="1107419"/>
              <a:ext cx="2178968" cy="4847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/>
                <a:t>CDA to FHIR Document bridge</a:t>
              </a:r>
              <a:endParaRPr lang="nl-NL" b="1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347272" y="2743200"/>
            <a:ext cx="2202270" cy="2159660"/>
            <a:chOff x="251520" y="989679"/>
            <a:chExt cx="2202270" cy="1619745"/>
          </a:xfrm>
        </p:grpSpPr>
        <p:pic>
          <p:nvPicPr>
            <p:cNvPr id="13" name="Picture 2" descr="http://icons.iconarchive.com/icons/icons-land/vista-hardware-devices/256/Home-Server-icon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1520" y="989679"/>
              <a:ext cx="1790328" cy="13427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/>
            <p:cNvSpPr txBox="1"/>
            <p:nvPr/>
          </p:nvSpPr>
          <p:spPr>
            <a:xfrm>
              <a:off x="251520" y="2332425"/>
              <a:ext cx="220227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Hospital System A</a:t>
              </a:r>
              <a:endParaRPr lang="nl-NL" b="1" dirty="0"/>
            </a:p>
          </p:txBody>
        </p:sp>
      </p:grpSp>
      <p:sp>
        <p:nvSpPr>
          <p:cNvPr id="19" name="Up-Down Arrow 18"/>
          <p:cNvSpPr/>
          <p:nvPr/>
        </p:nvSpPr>
        <p:spPr>
          <a:xfrm rot="5400000">
            <a:off x="5067311" y="2177223"/>
            <a:ext cx="736200" cy="1919757"/>
          </a:xfrm>
          <a:prstGeom prst="upDownArrow">
            <a:avLst>
              <a:gd name="adj1" fmla="val 70022"/>
              <a:gd name="adj2" fmla="val 50000"/>
            </a:avLst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 smtClean="0"/>
              <a:t>FHIR</a:t>
            </a:r>
          </a:p>
          <a:p>
            <a:pPr algn="ctr"/>
            <a:r>
              <a:rPr lang="en-US" dirty="0" smtClean="0"/>
              <a:t>Documents</a:t>
            </a:r>
            <a:endParaRPr lang="nl-NL" dirty="0"/>
          </a:p>
        </p:txBody>
      </p:sp>
      <p:sp>
        <p:nvSpPr>
          <p:cNvPr id="20" name="TextBox 19"/>
          <p:cNvSpPr txBox="1"/>
          <p:nvPr/>
        </p:nvSpPr>
        <p:spPr>
          <a:xfrm>
            <a:off x="2779914" y="4533528"/>
            <a:ext cx="383951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Note: Documents are </a:t>
            </a:r>
            <a:r>
              <a:rPr lang="en-US" i="1" dirty="0" smtClean="0"/>
              <a:t>compositions</a:t>
            </a:r>
            <a:r>
              <a:rPr lang="en-US" dirty="0" smtClean="0"/>
              <a:t>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No update semantics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Context?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Wholeness?</a:t>
            </a:r>
          </a:p>
        </p:txBody>
      </p:sp>
      <p:sp>
        <p:nvSpPr>
          <p:cNvPr id="21" name="Up-Down Arrow 20"/>
          <p:cNvSpPr/>
          <p:nvPr/>
        </p:nvSpPr>
        <p:spPr>
          <a:xfrm rot="4660860">
            <a:off x="2154475" y="2628287"/>
            <a:ext cx="991296" cy="2049291"/>
          </a:xfrm>
          <a:prstGeom prst="upDownArrow">
            <a:avLst>
              <a:gd name="adj1" fmla="val 70022"/>
              <a:gd name="adj2" fmla="val 50000"/>
            </a:avLst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 smtClean="0"/>
              <a:t>V3 CDA Documents</a:t>
            </a:r>
            <a:endParaRPr lang="nl-NL" dirty="0"/>
          </a:p>
        </p:txBody>
      </p:sp>
      <p:sp>
        <p:nvSpPr>
          <p:cNvPr id="28" name="Can 27"/>
          <p:cNvSpPr/>
          <p:nvPr/>
        </p:nvSpPr>
        <p:spPr>
          <a:xfrm>
            <a:off x="7524328" y="1892829"/>
            <a:ext cx="1414028" cy="1194720"/>
          </a:xfrm>
          <a:prstGeom prst="can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FHIR</a:t>
            </a:r>
          </a:p>
          <a:p>
            <a:pPr algn="ctr"/>
            <a:r>
              <a:rPr lang="en-US" dirty="0" smtClean="0"/>
              <a:t>Repository</a:t>
            </a:r>
            <a:endParaRPr lang="nl-NL" dirty="0"/>
          </a:p>
        </p:txBody>
      </p:sp>
      <p:pic>
        <p:nvPicPr>
          <p:cNvPr id="29" name="Picture 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7157" y="4691269"/>
            <a:ext cx="2330623" cy="1522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Up-Down Arrow 30"/>
          <p:cNvSpPr/>
          <p:nvPr/>
        </p:nvSpPr>
        <p:spPr>
          <a:xfrm>
            <a:off x="7666107" y="2925494"/>
            <a:ext cx="1199605" cy="2223840"/>
          </a:xfrm>
          <a:prstGeom prst="upDown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FHIR</a:t>
            </a:r>
          </a:p>
          <a:p>
            <a:pPr algn="ctr"/>
            <a:r>
              <a:rPr lang="en-US" sz="1200" dirty="0" smtClean="0"/>
              <a:t>REST</a:t>
            </a:r>
            <a:endParaRPr lang="nl-NL" sz="1200" dirty="0"/>
          </a:p>
        </p:txBody>
      </p:sp>
      <p:sp>
        <p:nvSpPr>
          <p:cNvPr id="32" name="TextBox 31"/>
          <p:cNvSpPr txBox="1"/>
          <p:nvPr/>
        </p:nvSpPr>
        <p:spPr>
          <a:xfrm>
            <a:off x="5562600" y="1752600"/>
            <a:ext cx="21789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FHIR Document processor</a:t>
            </a:r>
            <a:endParaRPr lang="nl-NL" b="1" dirty="0"/>
          </a:p>
        </p:txBody>
      </p:sp>
      <p:pic>
        <p:nvPicPr>
          <p:cNvPr id="33" name="Picture 32" descr="http://icons.iconarchive.com/icons/icons-land/vista-hardware-devices/256/Home-Server-ico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4472" y="2286000"/>
            <a:ext cx="1790328" cy="1790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itle 1"/>
          <p:cNvSpPr txBox="1">
            <a:spLocks/>
          </p:cNvSpPr>
          <p:nvPr/>
        </p:nvSpPr>
        <p:spPr>
          <a:xfrm>
            <a:off x="323528" y="332657"/>
            <a:ext cx="6552728" cy="11521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lnSpc>
                <a:spcPct val="80000"/>
              </a:lnSpc>
              <a:defRPr sz="4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lnSpc>
                <a:spcPct val="80000"/>
              </a:lnSpc>
              <a:defRPr sz="4000">
                <a:solidFill>
                  <a:schemeClr val="tx2"/>
                </a:solidFill>
                <a:latin typeface="Verdana" pitchFamily="34" charset="0"/>
              </a:defRPr>
            </a:lvl2pPr>
            <a:lvl3pPr eaLnBrk="1" hangingPunct="1">
              <a:lnSpc>
                <a:spcPct val="80000"/>
              </a:lnSpc>
              <a:defRPr sz="4000">
                <a:solidFill>
                  <a:schemeClr val="tx2"/>
                </a:solidFill>
                <a:latin typeface="Verdana" pitchFamily="34" charset="0"/>
              </a:defRPr>
            </a:lvl3pPr>
            <a:lvl4pPr eaLnBrk="1" hangingPunct="1">
              <a:lnSpc>
                <a:spcPct val="80000"/>
              </a:lnSpc>
              <a:defRPr sz="4000">
                <a:solidFill>
                  <a:schemeClr val="tx2"/>
                </a:solidFill>
                <a:latin typeface="Verdana" pitchFamily="34" charset="0"/>
              </a:defRPr>
            </a:lvl4pPr>
            <a:lvl5pPr eaLnBrk="1" hangingPunct="1">
              <a:lnSpc>
                <a:spcPct val="80000"/>
              </a:lnSpc>
              <a:defRPr sz="4000">
                <a:solidFill>
                  <a:schemeClr val="tx2"/>
                </a:solidFill>
                <a:latin typeface="Verdana" pitchFamily="34" charset="0"/>
              </a:defRPr>
            </a:lvl5pPr>
            <a:lvl6pPr marL="45720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Verdana" pitchFamily="34" charset="0"/>
              </a:defRPr>
            </a:lvl6pPr>
            <a:lvl7pPr marL="91440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Verdana" pitchFamily="34" charset="0"/>
              </a:defRPr>
            </a:lvl7pPr>
            <a:lvl8pPr marL="137160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Verdana" pitchFamily="34" charset="0"/>
              </a:defRPr>
            </a:lvl8pPr>
            <a:lvl9pPr marL="182880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Verdana" pitchFamily="34" charset="0"/>
              </a:defRPr>
            </a:lvl9pPr>
          </a:lstStyle>
          <a:p>
            <a:r>
              <a:rPr lang="en-US" dirty="0" smtClean="0"/>
              <a:t>CDA and </a:t>
            </a:r>
            <a:r>
              <a:rPr lang="en-US" dirty="0"/>
              <a:t>FHIR</a:t>
            </a:r>
          </a:p>
        </p:txBody>
      </p:sp>
    </p:spTree>
    <p:extLst>
      <p:ext uri="{BB962C8B-B14F-4D97-AF65-F5344CB8AC3E}">
        <p14:creationId xmlns:p14="http://schemas.microsoft.com/office/powerpoint/2010/main" val="2977127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/>
      <p:bldP spid="21" grpId="0" animBg="1"/>
      <p:bldP spid="28" grpId="0" animBg="1"/>
      <p:bldP spid="31" grpId="0" animBg="1"/>
      <p:bldP spid="32" grpId="0"/>
    </p:bld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messages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7837488" y="6500813"/>
            <a:ext cx="1306512" cy="192087"/>
          </a:xfrm>
          <a:prstGeom prst="rect">
            <a:avLst/>
          </a:prstGeom>
        </p:spPr>
        <p:txBody>
          <a:bodyPr/>
          <a:lstStyle/>
          <a:p>
            <a:fld id="{8698377B-874B-4DB7-8057-E4552B93344F}" type="slidenum">
              <a:rPr lang="nl-NL" smtClean="0"/>
              <a:pPr/>
              <a:t>135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60706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Messages – are bundles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CD36790-EF9F-4521-A783-189BE19EEE4B}" type="slidenum">
              <a:rPr lang="en-US" smtClean="0"/>
              <a:pPr/>
              <a:t>136</a:t>
            </a:fld>
            <a:endParaRPr lang="en-US"/>
          </a:p>
        </p:txBody>
      </p:sp>
      <p:sp>
        <p:nvSpPr>
          <p:cNvPr id="13" name="AutoShape 7"/>
          <p:cNvSpPr>
            <a:spLocks/>
          </p:cNvSpPr>
          <p:nvPr/>
        </p:nvSpPr>
        <p:spPr bwMode="auto">
          <a:xfrm>
            <a:off x="1420473" y="3192463"/>
            <a:ext cx="2592388" cy="649288"/>
          </a:xfrm>
          <a:prstGeom prst="roundRect">
            <a:avLst>
              <a:gd name="adj" fmla="val 16667"/>
            </a:avLst>
          </a:prstGeom>
          <a:solidFill>
            <a:schemeClr val="accent1">
              <a:lumMod val="40000"/>
              <a:lumOff val="60000"/>
            </a:schemeClr>
          </a:solidFill>
          <a:ln w="9525" cap="flat">
            <a:solidFill>
              <a:srgbClr val="338FA5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dist="23000" dir="5400000" algn="ctr" rotWithShape="0">
              <a:schemeClr val="bg2">
                <a:alpha val="34999"/>
              </a:schemeClr>
            </a:outerShdw>
          </a:effectLst>
        </p:spPr>
        <p:txBody>
          <a:bodyPr lIns="36000" tIns="0" rIns="0" bIns="0" anchor="ctr" anchorCtr="0"/>
          <a:lstStyle/>
          <a:p>
            <a:r>
              <a:rPr lang="en-US" dirty="0" smtClean="0">
                <a:latin typeface="Calibri" charset="0"/>
                <a:ea typeface="ＭＳ Ｐゴシック" charset="0"/>
                <a:cs typeface="Calibri" charset="0"/>
                <a:sym typeface="Calibri" charset="0"/>
              </a:rPr>
              <a:t>Observation Resource</a:t>
            </a:r>
            <a:endParaRPr lang="en-US" dirty="0">
              <a:latin typeface="Calibri" charset="0"/>
              <a:ea typeface="ＭＳ Ｐゴシック" charset="0"/>
              <a:cs typeface="Calibri" charset="0"/>
              <a:sym typeface="Calibri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62000" y="1828800"/>
            <a:ext cx="2819400" cy="117656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 cap="flat">
            <a:solidFill>
              <a:srgbClr val="338FA5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dist="23000" dir="5400000" algn="ctr" rotWithShape="0">
              <a:schemeClr val="bg2">
                <a:alpha val="34999"/>
              </a:schemeClr>
            </a:outerShdw>
          </a:effectLst>
        </p:spPr>
        <p:txBody>
          <a:bodyPr lIns="36000" tIns="0" rIns="0" bIns="0" anchor="t" anchorCtr="0"/>
          <a:lstStyle>
            <a:defPPr>
              <a:defRPr lang="en-US"/>
            </a:defPPr>
            <a:lvl1pPr>
              <a:defRPr sz="1800">
                <a:effectLst>
                  <a:outerShdw blurRad="38100" dist="38100" dir="2700000" algn="tl">
                    <a:srgbClr val="FFFFFF"/>
                  </a:outerShdw>
                </a:effectLst>
                <a:latin typeface="Calibri" charset="0"/>
                <a:ea typeface="ＭＳ Ｐゴシック" charset="0"/>
                <a:cs typeface="Calibri" charset="0"/>
              </a:defRPr>
            </a:lvl1pPr>
          </a:lstStyle>
          <a:p>
            <a:r>
              <a:rPr lang="en-US" dirty="0" err="1" smtClean="0">
                <a:effectLst/>
              </a:rPr>
              <a:t>MessageHeader</a:t>
            </a:r>
            <a:r>
              <a:rPr lang="en-US" dirty="0" smtClean="0">
                <a:effectLst/>
              </a:rPr>
              <a:t> </a:t>
            </a:r>
            <a:r>
              <a:rPr lang="en-US" dirty="0">
                <a:effectLst/>
              </a:rPr>
              <a:t>Resource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066800" y="2133600"/>
            <a:ext cx="914400" cy="378341"/>
          </a:xfrm>
          <a:prstGeom prst="rect">
            <a:avLst/>
          </a:prstGeom>
          <a:solidFill>
            <a:srgbClr val="FEF0CD"/>
          </a:solidFill>
          <a:ln w="9525" cap="flat">
            <a:solidFill>
              <a:srgbClr val="338FA5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dist="23000" dir="5400000" algn="ctr" rotWithShape="0">
              <a:schemeClr val="bg2">
                <a:alpha val="34999"/>
              </a:schemeClr>
            </a:outerShdw>
          </a:effectLst>
        </p:spPr>
        <p:txBody>
          <a:bodyPr lIns="36000" tIns="0" rIns="0" bIns="0" anchor="t" anchorCtr="0"/>
          <a:lstStyle>
            <a:defPPr>
              <a:defRPr lang="en-US"/>
            </a:defPPr>
            <a:lvl1pPr>
              <a:defRPr sz="1800">
                <a:effectLst>
                  <a:outerShdw blurRad="38100" dist="38100" dir="2700000" algn="tl">
                    <a:srgbClr val="FFFFFF"/>
                  </a:outerShdw>
                </a:effectLst>
                <a:latin typeface="Calibri" charset="0"/>
                <a:ea typeface="ＭＳ Ｐゴシック" charset="0"/>
                <a:cs typeface="Calibri" charset="0"/>
              </a:defRPr>
            </a:lvl1pPr>
          </a:lstStyle>
          <a:p>
            <a:r>
              <a:rPr lang="en-US" dirty="0" smtClean="0"/>
              <a:t>source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2209800" y="2133600"/>
            <a:ext cx="1110343" cy="378341"/>
          </a:xfrm>
          <a:prstGeom prst="rect">
            <a:avLst/>
          </a:prstGeom>
          <a:solidFill>
            <a:srgbClr val="FEF0CD"/>
          </a:solidFill>
          <a:ln w="9525" cap="flat">
            <a:solidFill>
              <a:srgbClr val="338FA5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dist="23000" dir="5400000" algn="ctr" rotWithShape="0">
              <a:schemeClr val="bg2">
                <a:alpha val="34999"/>
              </a:schemeClr>
            </a:outerShdw>
          </a:effectLst>
        </p:spPr>
        <p:txBody>
          <a:bodyPr lIns="36000" tIns="0" rIns="0" bIns="0" anchor="t" anchorCtr="0"/>
          <a:lstStyle>
            <a:defPPr>
              <a:defRPr lang="en-US"/>
            </a:defPPr>
            <a:lvl1pPr>
              <a:defRPr sz="1800">
                <a:effectLst>
                  <a:outerShdw blurRad="38100" dist="38100" dir="2700000" algn="tl">
                    <a:srgbClr val="FFFFFF"/>
                  </a:outerShdw>
                </a:effectLst>
                <a:latin typeface="Calibri" charset="0"/>
                <a:ea typeface="ＭＳ Ｐゴシック" charset="0"/>
                <a:cs typeface="Calibri" charset="0"/>
              </a:defRPr>
            </a:lvl1pPr>
          </a:lstStyle>
          <a:p>
            <a:r>
              <a:rPr lang="en-US" dirty="0" smtClean="0"/>
              <a:t>destination</a:t>
            </a:r>
            <a:endParaRPr lang="en-US" dirty="0"/>
          </a:p>
        </p:txBody>
      </p:sp>
      <p:sp>
        <p:nvSpPr>
          <p:cNvPr id="26" name="AutoShape 7"/>
          <p:cNvSpPr>
            <a:spLocks/>
          </p:cNvSpPr>
          <p:nvPr/>
        </p:nvSpPr>
        <p:spPr bwMode="auto">
          <a:xfrm>
            <a:off x="1979612" y="4075112"/>
            <a:ext cx="2592388" cy="649288"/>
          </a:xfrm>
          <a:prstGeom prst="roundRect">
            <a:avLst>
              <a:gd name="adj" fmla="val 16667"/>
            </a:avLst>
          </a:prstGeom>
          <a:solidFill>
            <a:schemeClr val="accent1">
              <a:lumMod val="40000"/>
              <a:lumOff val="60000"/>
            </a:schemeClr>
          </a:solidFill>
          <a:ln w="9525" cap="flat">
            <a:solidFill>
              <a:srgbClr val="338FA5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dist="23000" dir="5400000" algn="ctr" rotWithShape="0">
              <a:schemeClr val="bg2">
                <a:alpha val="34999"/>
              </a:schemeClr>
            </a:outerShdw>
          </a:effectLst>
        </p:spPr>
        <p:txBody>
          <a:bodyPr lIns="36000" tIns="0" rIns="0" bIns="0" anchor="ctr" anchorCtr="0"/>
          <a:lstStyle/>
          <a:p>
            <a:r>
              <a:rPr lang="en-US" dirty="0" smtClean="0">
                <a:latin typeface="Calibri" charset="0"/>
                <a:ea typeface="ＭＳ Ｐゴシック" charset="0"/>
                <a:cs typeface="Calibri" charset="0"/>
                <a:sym typeface="Calibri" charset="0"/>
              </a:rPr>
              <a:t>Device Resource</a:t>
            </a:r>
            <a:endParaRPr lang="en-US" dirty="0">
              <a:latin typeface="Calibri" charset="0"/>
              <a:ea typeface="ＭＳ Ｐゴシック" charset="0"/>
              <a:cs typeface="Calibri" charset="0"/>
              <a:sym typeface="Calibri" charset="0"/>
            </a:endParaRPr>
          </a:p>
        </p:txBody>
      </p:sp>
      <p:sp>
        <p:nvSpPr>
          <p:cNvPr id="27" name="AutoShape 7"/>
          <p:cNvSpPr>
            <a:spLocks/>
          </p:cNvSpPr>
          <p:nvPr/>
        </p:nvSpPr>
        <p:spPr bwMode="auto">
          <a:xfrm>
            <a:off x="1446212" y="5522912"/>
            <a:ext cx="2592388" cy="649288"/>
          </a:xfrm>
          <a:prstGeom prst="roundRect">
            <a:avLst>
              <a:gd name="adj" fmla="val 16667"/>
            </a:avLst>
          </a:prstGeom>
          <a:solidFill>
            <a:schemeClr val="accent1">
              <a:lumMod val="40000"/>
              <a:lumOff val="60000"/>
            </a:schemeClr>
          </a:solidFill>
          <a:ln w="9525" cap="flat">
            <a:solidFill>
              <a:srgbClr val="338FA5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dist="23000" dir="5400000" algn="ctr" rotWithShape="0">
              <a:schemeClr val="bg2">
                <a:alpha val="34999"/>
              </a:schemeClr>
            </a:outerShdw>
          </a:effectLst>
        </p:spPr>
        <p:txBody>
          <a:bodyPr lIns="36000" tIns="0" rIns="0" bIns="0" anchor="ctr" anchorCtr="0"/>
          <a:lstStyle/>
          <a:p>
            <a:r>
              <a:rPr lang="en-US" dirty="0" smtClean="0">
                <a:latin typeface="Calibri" charset="0"/>
                <a:ea typeface="ＭＳ Ｐゴシック" charset="0"/>
                <a:cs typeface="Calibri" charset="0"/>
                <a:sym typeface="Calibri" charset="0"/>
              </a:rPr>
              <a:t>Patient Resource</a:t>
            </a:r>
            <a:endParaRPr lang="en-US" dirty="0">
              <a:latin typeface="Calibri" charset="0"/>
              <a:ea typeface="ＭＳ Ｐゴシック" charset="0"/>
              <a:cs typeface="Calibri" charset="0"/>
              <a:sym typeface="Calibri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105400" y="1691255"/>
            <a:ext cx="2980303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&lt;Bundle&gt;</a:t>
            </a:r>
          </a:p>
          <a:p>
            <a:r>
              <a:rPr lang="en-US" dirty="0"/>
              <a:t> </a:t>
            </a:r>
            <a:r>
              <a:rPr lang="en-US" dirty="0" smtClean="0"/>
              <a:t>   &lt;entry&gt;</a:t>
            </a:r>
          </a:p>
          <a:p>
            <a:r>
              <a:rPr lang="en-US" dirty="0"/>
              <a:t> </a:t>
            </a:r>
            <a:r>
              <a:rPr lang="en-US" dirty="0" smtClean="0"/>
              <a:t>         &lt;</a:t>
            </a:r>
            <a:r>
              <a:rPr lang="en-US" b="1" dirty="0" err="1" smtClean="0"/>
              <a:t>MessageHeader</a:t>
            </a:r>
            <a:r>
              <a:rPr lang="en-US" dirty="0" smtClean="0"/>
              <a:t> /&gt;</a:t>
            </a:r>
          </a:p>
          <a:p>
            <a:r>
              <a:rPr lang="en-US" dirty="0"/>
              <a:t> </a:t>
            </a:r>
            <a:r>
              <a:rPr lang="en-US" dirty="0" smtClean="0"/>
              <a:t>  &lt;/entry&gt;</a:t>
            </a:r>
            <a:r>
              <a:rPr lang="en-US" dirty="0"/>
              <a:t> </a:t>
            </a:r>
            <a:endParaRPr lang="en-US" dirty="0" smtClean="0"/>
          </a:p>
          <a:p>
            <a:r>
              <a:rPr lang="en-US" dirty="0" smtClean="0"/>
              <a:t>   &lt;</a:t>
            </a:r>
            <a:r>
              <a:rPr lang="en-US" dirty="0"/>
              <a:t>entry&gt;</a:t>
            </a:r>
          </a:p>
          <a:p>
            <a:r>
              <a:rPr lang="en-US" dirty="0"/>
              <a:t>          </a:t>
            </a:r>
            <a:r>
              <a:rPr lang="en-US" dirty="0" smtClean="0"/>
              <a:t>&lt;Observation </a:t>
            </a:r>
            <a:r>
              <a:rPr lang="en-US" dirty="0"/>
              <a:t>/&gt;</a:t>
            </a:r>
          </a:p>
          <a:p>
            <a:r>
              <a:rPr lang="en-US" dirty="0"/>
              <a:t>   &lt;/entry</a:t>
            </a:r>
            <a:r>
              <a:rPr lang="en-US" dirty="0" smtClean="0"/>
              <a:t>&gt;</a:t>
            </a:r>
          </a:p>
          <a:p>
            <a:r>
              <a:rPr lang="en-US" dirty="0"/>
              <a:t> </a:t>
            </a:r>
            <a:r>
              <a:rPr lang="en-US" dirty="0" smtClean="0"/>
              <a:t>  &lt;</a:t>
            </a:r>
            <a:r>
              <a:rPr lang="en-US" dirty="0"/>
              <a:t>entry&gt;</a:t>
            </a:r>
          </a:p>
          <a:p>
            <a:r>
              <a:rPr lang="en-US" dirty="0"/>
              <a:t>          </a:t>
            </a:r>
            <a:r>
              <a:rPr lang="en-US" dirty="0" smtClean="0"/>
              <a:t>&lt;Patient </a:t>
            </a:r>
            <a:r>
              <a:rPr lang="en-US" dirty="0"/>
              <a:t>/&gt;</a:t>
            </a:r>
          </a:p>
          <a:p>
            <a:r>
              <a:rPr lang="en-US" dirty="0"/>
              <a:t>   &lt;/entry</a:t>
            </a:r>
            <a:r>
              <a:rPr lang="en-US" dirty="0" smtClean="0"/>
              <a:t>&gt;</a:t>
            </a:r>
          </a:p>
          <a:p>
            <a:r>
              <a:rPr lang="en-US" dirty="0" smtClean="0"/>
              <a:t>   &lt;</a:t>
            </a:r>
            <a:r>
              <a:rPr lang="en-US" dirty="0"/>
              <a:t>entry&gt;</a:t>
            </a:r>
          </a:p>
          <a:p>
            <a:r>
              <a:rPr lang="en-US" dirty="0"/>
              <a:t>          &lt;Device /&gt;</a:t>
            </a:r>
          </a:p>
          <a:p>
            <a:r>
              <a:rPr lang="en-US" dirty="0"/>
              <a:t>   &lt;/entry</a:t>
            </a:r>
            <a:r>
              <a:rPr lang="en-US" dirty="0" smtClean="0"/>
              <a:t>&gt;</a:t>
            </a:r>
          </a:p>
          <a:p>
            <a:r>
              <a:rPr lang="en-US" smtClean="0"/>
              <a:t>&lt;/Bundle&gt;</a:t>
            </a:r>
            <a:endParaRPr lang="en-US" dirty="0" smtClean="0"/>
          </a:p>
        </p:txBody>
      </p:sp>
      <p:sp>
        <p:nvSpPr>
          <p:cNvPr id="39" name="Freeform 38"/>
          <p:cNvSpPr/>
          <p:nvPr/>
        </p:nvSpPr>
        <p:spPr bwMode="auto">
          <a:xfrm rot="1614527">
            <a:off x="7160131" y="2498839"/>
            <a:ext cx="457200" cy="794657"/>
          </a:xfrm>
          <a:custGeom>
            <a:avLst/>
            <a:gdLst>
              <a:gd name="connsiteX0" fmla="*/ 0 w 589418"/>
              <a:gd name="connsiteY0" fmla="*/ 0 h 794657"/>
              <a:gd name="connsiteX1" fmla="*/ 587829 w 589418"/>
              <a:gd name="connsiteY1" fmla="*/ 424543 h 794657"/>
              <a:gd name="connsiteX2" fmla="*/ 174172 w 589418"/>
              <a:gd name="connsiteY2" fmla="*/ 794657 h 794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89418" h="794657">
                <a:moveTo>
                  <a:pt x="0" y="0"/>
                </a:moveTo>
                <a:cubicBezTo>
                  <a:pt x="279400" y="146050"/>
                  <a:pt x="558800" y="292100"/>
                  <a:pt x="587829" y="424543"/>
                </a:cubicBezTo>
                <a:cubicBezTo>
                  <a:pt x="616858" y="556986"/>
                  <a:pt x="239486" y="731157"/>
                  <a:pt x="174172" y="794657"/>
                </a:cubicBezTo>
              </a:path>
            </a:pathLst>
          </a:custGeom>
          <a:ln>
            <a:headEnd type="none" w="med" len="med"/>
            <a:tailEnd type="stealth" w="lg" len="lg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0" name="Freeform 39"/>
          <p:cNvSpPr/>
          <p:nvPr/>
        </p:nvSpPr>
        <p:spPr bwMode="auto">
          <a:xfrm>
            <a:off x="6926763" y="3316851"/>
            <a:ext cx="923936" cy="1674831"/>
          </a:xfrm>
          <a:custGeom>
            <a:avLst/>
            <a:gdLst>
              <a:gd name="connsiteX0" fmla="*/ 0 w 827994"/>
              <a:gd name="connsiteY0" fmla="*/ 0 h 1741714"/>
              <a:gd name="connsiteX1" fmla="*/ 827314 w 827994"/>
              <a:gd name="connsiteY1" fmla="*/ 1240971 h 1741714"/>
              <a:gd name="connsiteX2" fmla="*/ 141514 w 827994"/>
              <a:gd name="connsiteY2" fmla="*/ 1741714 h 1741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27994" h="1741714">
                <a:moveTo>
                  <a:pt x="0" y="0"/>
                </a:moveTo>
                <a:cubicBezTo>
                  <a:pt x="401864" y="475342"/>
                  <a:pt x="803728" y="950685"/>
                  <a:pt x="827314" y="1240971"/>
                </a:cubicBezTo>
                <a:cubicBezTo>
                  <a:pt x="850900" y="1531257"/>
                  <a:pt x="254000" y="1656443"/>
                  <a:pt x="141514" y="1741714"/>
                </a:cubicBezTo>
              </a:path>
            </a:pathLst>
          </a:custGeom>
          <a:ln>
            <a:headEnd type="none" w="med" len="med"/>
            <a:tailEnd type="stealth" w="lg" len="lg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752600" y="2571687"/>
            <a:ext cx="914400" cy="378341"/>
          </a:xfrm>
          <a:prstGeom prst="rect">
            <a:avLst/>
          </a:prstGeom>
          <a:solidFill>
            <a:srgbClr val="FEF0CD"/>
          </a:solidFill>
          <a:ln w="9525" cap="flat">
            <a:solidFill>
              <a:srgbClr val="338FA5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dist="23000" dir="5400000" algn="ctr" rotWithShape="0">
              <a:schemeClr val="bg2">
                <a:alpha val="34999"/>
              </a:schemeClr>
            </a:outerShdw>
          </a:effectLst>
        </p:spPr>
        <p:txBody>
          <a:bodyPr lIns="36000" tIns="0" rIns="0" bIns="0" anchor="t" anchorCtr="0"/>
          <a:lstStyle>
            <a:defPPr>
              <a:defRPr lang="en-US"/>
            </a:defPPr>
            <a:lvl1pPr>
              <a:defRPr sz="1800">
                <a:effectLst>
                  <a:outerShdw blurRad="38100" dist="38100" dir="2700000" algn="tl">
                    <a:srgbClr val="FFFFFF"/>
                  </a:outerShdw>
                </a:effectLst>
                <a:latin typeface="Calibri" charset="0"/>
                <a:ea typeface="ＭＳ Ｐゴシック" charset="0"/>
                <a:cs typeface="Calibri" charset="0"/>
              </a:defRPr>
            </a:lvl1pPr>
          </a:lstStyle>
          <a:p>
            <a:r>
              <a:rPr lang="en-US" dirty="0" smtClean="0"/>
              <a:t>event</a:t>
            </a:r>
            <a:endParaRPr lang="en-US" dirty="0"/>
          </a:p>
        </p:txBody>
      </p:sp>
      <p:cxnSp>
        <p:nvCxnSpPr>
          <p:cNvPr id="33" name="Straight Arrow Connector 32"/>
          <p:cNvCxnSpPr/>
          <p:nvPr/>
        </p:nvCxnSpPr>
        <p:spPr bwMode="auto">
          <a:xfrm>
            <a:off x="3048000" y="2824842"/>
            <a:ext cx="0" cy="492009"/>
          </a:xfrm>
          <a:prstGeom prst="straightConnector1">
            <a:avLst/>
          </a:prstGeom>
          <a:noFill/>
          <a:ln w="25400" cap="flat">
            <a:solidFill>
              <a:srgbClr val="3891A7"/>
            </a:solidFill>
            <a:prstDash val="solid"/>
            <a:round/>
            <a:headEnd type="none" w="med" len="med"/>
            <a:tailEnd type="arrow" w="sm" len="sm"/>
          </a:ln>
          <a:effectLst>
            <a:outerShdw blurRad="38100" dist="19999" dir="5400000" algn="ctr" rotWithShape="0">
              <a:schemeClr val="bg2">
                <a:alpha val="37999"/>
              </a:scheme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cxnSp>
      <p:cxnSp>
        <p:nvCxnSpPr>
          <p:cNvPr id="34" name="Straight Arrow Connector 33"/>
          <p:cNvCxnSpPr/>
          <p:nvPr/>
        </p:nvCxnSpPr>
        <p:spPr bwMode="auto">
          <a:xfrm>
            <a:off x="3200400" y="3698991"/>
            <a:ext cx="0" cy="492009"/>
          </a:xfrm>
          <a:prstGeom prst="straightConnector1">
            <a:avLst/>
          </a:prstGeom>
          <a:noFill/>
          <a:ln w="25400" cap="flat">
            <a:solidFill>
              <a:srgbClr val="3891A7"/>
            </a:solidFill>
            <a:prstDash val="solid"/>
            <a:round/>
            <a:headEnd type="none" w="med" len="med"/>
            <a:tailEnd type="arrow" w="sm" len="sm"/>
          </a:ln>
          <a:effectLst>
            <a:outerShdw blurRad="38100" dist="19999" dir="5400000" algn="ctr" rotWithShape="0">
              <a:schemeClr val="bg2">
                <a:alpha val="37999"/>
              </a:scheme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cxnSp>
      <p:cxnSp>
        <p:nvCxnSpPr>
          <p:cNvPr id="18" name="Straight Arrow Connector 17"/>
          <p:cNvCxnSpPr/>
          <p:nvPr/>
        </p:nvCxnSpPr>
        <p:spPr bwMode="auto">
          <a:xfrm>
            <a:off x="1600200" y="3810000"/>
            <a:ext cx="0" cy="1851573"/>
          </a:xfrm>
          <a:prstGeom prst="straightConnector1">
            <a:avLst/>
          </a:prstGeom>
          <a:noFill/>
          <a:ln w="25400" cap="flat">
            <a:solidFill>
              <a:srgbClr val="3891A7"/>
            </a:solidFill>
            <a:prstDash val="solid"/>
            <a:round/>
            <a:headEnd type="none" w="med" len="med"/>
            <a:tailEnd type="arrow" w="sm" len="sm"/>
          </a:ln>
          <a:effectLst>
            <a:outerShdw blurRad="38100" dist="19999" dir="5400000" algn="ctr" rotWithShape="0">
              <a:schemeClr val="bg2">
                <a:alpha val="37999"/>
              </a:scheme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cxnSp>
      <p:sp>
        <p:nvSpPr>
          <p:cNvPr id="20" name="Freeform 19"/>
          <p:cNvSpPr/>
          <p:nvPr/>
        </p:nvSpPr>
        <p:spPr bwMode="auto">
          <a:xfrm rot="1614527">
            <a:off x="6545194" y="3325809"/>
            <a:ext cx="457200" cy="794657"/>
          </a:xfrm>
          <a:custGeom>
            <a:avLst/>
            <a:gdLst>
              <a:gd name="connsiteX0" fmla="*/ 0 w 589418"/>
              <a:gd name="connsiteY0" fmla="*/ 0 h 794657"/>
              <a:gd name="connsiteX1" fmla="*/ 587829 w 589418"/>
              <a:gd name="connsiteY1" fmla="*/ 424543 h 794657"/>
              <a:gd name="connsiteX2" fmla="*/ 174172 w 589418"/>
              <a:gd name="connsiteY2" fmla="*/ 794657 h 794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89418" h="794657">
                <a:moveTo>
                  <a:pt x="0" y="0"/>
                </a:moveTo>
                <a:cubicBezTo>
                  <a:pt x="279400" y="146050"/>
                  <a:pt x="558800" y="292100"/>
                  <a:pt x="587829" y="424543"/>
                </a:cubicBezTo>
                <a:cubicBezTo>
                  <a:pt x="616858" y="556986"/>
                  <a:pt x="239486" y="731157"/>
                  <a:pt x="174172" y="794657"/>
                </a:cubicBezTo>
              </a:path>
            </a:pathLst>
          </a:custGeom>
          <a:ln>
            <a:headEnd type="none" w="med" len="med"/>
            <a:tailEnd type="stealth" w="lg" len="lg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420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MessageHeader Resource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28800"/>
            <a:ext cx="7877287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941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6637" y="2310875"/>
            <a:ext cx="6397221" cy="202406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Bundle as “Message”</a:t>
            </a:r>
            <a:endParaRPr lang="en-GB" dirty="0"/>
          </a:p>
        </p:txBody>
      </p:sp>
      <p:cxnSp>
        <p:nvCxnSpPr>
          <p:cNvPr id="7" name="Straight Arrow Connector 6"/>
          <p:cNvCxnSpPr/>
          <p:nvPr/>
        </p:nvCxnSpPr>
        <p:spPr bwMode="auto">
          <a:xfrm flipH="1" flipV="1">
            <a:off x="3599892" y="3791787"/>
            <a:ext cx="1364457" cy="1547656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Cloud 7"/>
          <p:cNvSpPr/>
          <p:nvPr/>
        </p:nvSpPr>
        <p:spPr bwMode="auto">
          <a:xfrm>
            <a:off x="4288971" y="4800600"/>
            <a:ext cx="2340430" cy="1447800"/>
          </a:xfrm>
          <a:prstGeom prst="cloud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This Bundle is a </a:t>
            </a: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Message</a:t>
            </a:r>
          </a:p>
        </p:txBody>
      </p:sp>
    </p:spTree>
    <p:extLst>
      <p:ext uri="{BB962C8B-B14F-4D97-AF65-F5344CB8AC3E}">
        <p14:creationId xmlns:p14="http://schemas.microsoft.com/office/powerpoint/2010/main" val="3811610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Sending messages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Again, REST not necessary, but…</a:t>
            </a:r>
          </a:p>
          <a:p>
            <a:r>
              <a:rPr lang="en-GB" dirty="0" smtClean="0"/>
              <a:t>There is an explicit REST operation:</a:t>
            </a:r>
          </a:p>
          <a:p>
            <a:pPr lvl="1"/>
            <a:r>
              <a:rPr lang="en-GB" dirty="0" smtClean="0"/>
              <a:t>[base]/$process-message</a:t>
            </a:r>
          </a:p>
          <a:p>
            <a:pPr lvl="1"/>
            <a:r>
              <a:rPr lang="en-GB" dirty="0" smtClean="0"/>
              <a:t>No storage implied. Might be a router, converted to v2, etc. etc.</a:t>
            </a:r>
          </a:p>
          <a:p>
            <a:r>
              <a:rPr lang="en-GB" dirty="0" smtClean="0"/>
              <a:t>The server can process them based on the event code and return the response as another message (again a bundle).</a:t>
            </a:r>
          </a:p>
          <a:p>
            <a:endParaRPr lang="en-GB" dirty="0" smtClean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33000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The community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http://www.fhir.org/</a:t>
            </a:r>
          </a:p>
          <a:p>
            <a:r>
              <a:rPr lang="en-US" dirty="0" smtClean="0">
                <a:hlinkClick r:id="rId3"/>
              </a:rPr>
              <a:t>https</a:t>
            </a:r>
            <a:r>
              <a:rPr lang="en-US" dirty="0">
                <a:hlinkClick r:id="rId3"/>
              </a:rPr>
              <a:t>://chat.fhir.org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r>
              <a:rPr lang="en-US" dirty="0"/>
              <a:t>http://</a:t>
            </a:r>
            <a:r>
              <a:rPr lang="en-US" dirty="0" err="1"/>
              <a:t>community.fhir.org</a:t>
            </a:r>
            <a:r>
              <a:rPr lang="en-US" dirty="0"/>
              <a:t>/</a:t>
            </a:r>
            <a:endParaRPr lang="en-US" dirty="0" smtClean="0"/>
          </a:p>
          <a:p>
            <a:r>
              <a:rPr lang="en-US" dirty="0"/>
              <a:t>fhir@lists.hl7.org </a:t>
            </a:r>
            <a:endParaRPr lang="en-US" dirty="0" smtClean="0"/>
          </a:p>
          <a:p>
            <a:r>
              <a:rPr lang="en-US" dirty="0"/>
              <a:t>http://wiki.hl7.org/</a:t>
            </a:r>
            <a:r>
              <a:rPr lang="en-US" dirty="0" err="1"/>
              <a:t>index.php?title</a:t>
            </a:r>
            <a:r>
              <a:rPr lang="en-US" dirty="0"/>
              <a:t>=FHIR</a:t>
            </a:r>
            <a:endParaRPr lang="en-US" dirty="0" smtClean="0"/>
          </a:p>
          <a:p>
            <a:r>
              <a:rPr lang="en-US" dirty="0"/>
              <a:t>http://wiki.hl7.org/</a:t>
            </a:r>
            <a:r>
              <a:rPr lang="en-US" dirty="0" err="1"/>
              <a:t>index.php?title</a:t>
            </a:r>
            <a:r>
              <a:rPr lang="en-US" dirty="0"/>
              <a:t>=</a:t>
            </a:r>
            <a:r>
              <a:rPr lang="en-US" dirty="0" err="1"/>
              <a:t>FHIR_gForge_Tracker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14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385780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 identity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Often use GUID and ID and conditional Create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140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7681427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846717" y="1701388"/>
            <a:ext cx="2178968" cy="2436659"/>
            <a:chOff x="3347864" y="1107419"/>
            <a:chExt cx="2178968" cy="1827494"/>
          </a:xfrm>
        </p:grpSpPr>
        <p:pic>
          <p:nvPicPr>
            <p:cNvPr id="3" name="Picture 2" descr="http://icons.iconarchive.com/icons/icons-land/vista-hardware-devices/256/Home-Server-icon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3888" y="1592167"/>
              <a:ext cx="1790328" cy="13427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/>
            <p:cNvSpPr txBox="1"/>
            <p:nvPr/>
          </p:nvSpPr>
          <p:spPr>
            <a:xfrm>
              <a:off x="3347864" y="1107419"/>
              <a:ext cx="217896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/>
                <a:t>V2 to FHIR bridge</a:t>
              </a:r>
              <a:endParaRPr lang="nl-NL" b="1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347272" y="2743200"/>
            <a:ext cx="1980029" cy="2159660"/>
            <a:chOff x="251520" y="989679"/>
            <a:chExt cx="1980029" cy="1619745"/>
          </a:xfrm>
        </p:grpSpPr>
        <p:pic>
          <p:nvPicPr>
            <p:cNvPr id="13" name="Picture 2" descr="http://icons.iconarchive.com/icons/icons-land/vista-hardware-devices/256/Home-Server-icon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1520" y="989679"/>
              <a:ext cx="1790328" cy="13427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/>
            <p:cNvSpPr txBox="1"/>
            <p:nvPr/>
          </p:nvSpPr>
          <p:spPr>
            <a:xfrm>
              <a:off x="251520" y="2332425"/>
              <a:ext cx="198002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Hospital System</a:t>
              </a:r>
              <a:endParaRPr lang="nl-NL" b="1" dirty="0"/>
            </a:p>
          </p:txBody>
        </p:sp>
      </p:grpSp>
      <p:sp>
        <p:nvSpPr>
          <p:cNvPr id="19" name="Up-Down Arrow 18"/>
          <p:cNvSpPr/>
          <p:nvPr/>
        </p:nvSpPr>
        <p:spPr>
          <a:xfrm rot="5400000">
            <a:off x="5067311" y="2177223"/>
            <a:ext cx="736200" cy="1919757"/>
          </a:xfrm>
          <a:prstGeom prst="upDownArrow">
            <a:avLst>
              <a:gd name="adj1" fmla="val 70022"/>
              <a:gd name="adj2" fmla="val 50000"/>
            </a:avLst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 smtClean="0"/>
              <a:t>FHIR</a:t>
            </a:r>
          </a:p>
          <a:p>
            <a:pPr algn="ctr"/>
            <a:r>
              <a:rPr lang="en-US" dirty="0" smtClean="0"/>
              <a:t>Messages</a:t>
            </a:r>
            <a:endParaRPr lang="nl-NL" dirty="0"/>
          </a:p>
        </p:txBody>
      </p:sp>
      <p:sp>
        <p:nvSpPr>
          <p:cNvPr id="20" name="TextBox 19"/>
          <p:cNvSpPr txBox="1"/>
          <p:nvPr/>
        </p:nvSpPr>
        <p:spPr>
          <a:xfrm>
            <a:off x="2779914" y="4867870"/>
            <a:ext cx="320696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Note: Messages are </a:t>
            </a:r>
            <a:r>
              <a:rPr lang="en-US" i="1" dirty="0"/>
              <a:t>events</a:t>
            </a:r>
            <a:r>
              <a:rPr lang="en-US" dirty="0"/>
              <a:t>,</a:t>
            </a:r>
          </a:p>
          <a:p>
            <a:r>
              <a:rPr lang="en-US" dirty="0"/>
              <a:t>REST exposes a “repository” </a:t>
            </a:r>
            <a:endParaRPr lang="nl-NL" dirty="0"/>
          </a:p>
          <a:p>
            <a:r>
              <a:rPr lang="en-US" dirty="0"/>
              <a:t>Model of data…</a:t>
            </a:r>
          </a:p>
        </p:txBody>
      </p:sp>
      <p:sp>
        <p:nvSpPr>
          <p:cNvPr id="21" name="Up-Down Arrow 20"/>
          <p:cNvSpPr/>
          <p:nvPr/>
        </p:nvSpPr>
        <p:spPr>
          <a:xfrm rot="4660860">
            <a:off x="2154475" y="2628287"/>
            <a:ext cx="991296" cy="2049291"/>
          </a:xfrm>
          <a:prstGeom prst="upDownArrow">
            <a:avLst>
              <a:gd name="adj1" fmla="val 70022"/>
              <a:gd name="adj2" fmla="val 50000"/>
            </a:avLst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 smtClean="0"/>
              <a:t>V2 Messages</a:t>
            </a:r>
            <a:endParaRPr lang="nl-NL" dirty="0"/>
          </a:p>
        </p:txBody>
      </p:sp>
      <p:sp>
        <p:nvSpPr>
          <p:cNvPr id="28" name="Can 27"/>
          <p:cNvSpPr/>
          <p:nvPr/>
        </p:nvSpPr>
        <p:spPr>
          <a:xfrm>
            <a:off x="7524328" y="1892829"/>
            <a:ext cx="1414028" cy="1194720"/>
          </a:xfrm>
          <a:prstGeom prst="can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FHIR</a:t>
            </a:r>
          </a:p>
          <a:p>
            <a:pPr algn="ctr"/>
            <a:r>
              <a:rPr lang="en-US" dirty="0" smtClean="0"/>
              <a:t>Repository</a:t>
            </a:r>
            <a:endParaRPr lang="nl-NL" dirty="0"/>
          </a:p>
        </p:txBody>
      </p:sp>
      <p:pic>
        <p:nvPicPr>
          <p:cNvPr id="29" name="Picture 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7157" y="4691269"/>
            <a:ext cx="2330623" cy="1522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Up-Down Arrow 30"/>
          <p:cNvSpPr/>
          <p:nvPr/>
        </p:nvSpPr>
        <p:spPr>
          <a:xfrm>
            <a:off x="7666107" y="2925494"/>
            <a:ext cx="1199605" cy="2223840"/>
          </a:xfrm>
          <a:prstGeom prst="upDown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FHIR</a:t>
            </a:r>
          </a:p>
          <a:p>
            <a:pPr algn="ctr"/>
            <a:r>
              <a:rPr lang="en-US" sz="1200" dirty="0" smtClean="0"/>
              <a:t>REST</a:t>
            </a:r>
            <a:endParaRPr lang="nl-NL" sz="1200" dirty="0"/>
          </a:p>
        </p:txBody>
      </p:sp>
      <p:sp>
        <p:nvSpPr>
          <p:cNvPr id="32" name="TextBox 31"/>
          <p:cNvSpPr txBox="1"/>
          <p:nvPr/>
        </p:nvSpPr>
        <p:spPr>
          <a:xfrm>
            <a:off x="5562600" y="1752600"/>
            <a:ext cx="21789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FHIR Message processor</a:t>
            </a:r>
            <a:endParaRPr lang="nl-NL" b="1" dirty="0"/>
          </a:p>
        </p:txBody>
      </p:sp>
      <p:pic>
        <p:nvPicPr>
          <p:cNvPr id="33" name="Picture 32" descr="http://icons.iconarchive.com/icons/icons-land/vista-hardware-devices/256/Home-Server-ico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4472" y="2286000"/>
            <a:ext cx="1790328" cy="1790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itle 1"/>
          <p:cNvSpPr txBox="1">
            <a:spLocks/>
          </p:cNvSpPr>
          <p:nvPr/>
        </p:nvSpPr>
        <p:spPr>
          <a:xfrm>
            <a:off x="323528" y="332657"/>
            <a:ext cx="6552728" cy="11521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lnSpc>
                <a:spcPct val="80000"/>
              </a:lnSpc>
              <a:defRPr sz="4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lnSpc>
                <a:spcPct val="80000"/>
              </a:lnSpc>
              <a:defRPr sz="4000">
                <a:solidFill>
                  <a:schemeClr val="tx2"/>
                </a:solidFill>
                <a:latin typeface="Verdana" pitchFamily="34" charset="0"/>
              </a:defRPr>
            </a:lvl2pPr>
            <a:lvl3pPr eaLnBrk="1" hangingPunct="1">
              <a:lnSpc>
                <a:spcPct val="80000"/>
              </a:lnSpc>
              <a:defRPr sz="4000">
                <a:solidFill>
                  <a:schemeClr val="tx2"/>
                </a:solidFill>
                <a:latin typeface="Verdana" pitchFamily="34" charset="0"/>
              </a:defRPr>
            </a:lvl3pPr>
            <a:lvl4pPr eaLnBrk="1" hangingPunct="1">
              <a:lnSpc>
                <a:spcPct val="80000"/>
              </a:lnSpc>
              <a:defRPr sz="4000">
                <a:solidFill>
                  <a:schemeClr val="tx2"/>
                </a:solidFill>
                <a:latin typeface="Verdana" pitchFamily="34" charset="0"/>
              </a:defRPr>
            </a:lvl4pPr>
            <a:lvl5pPr eaLnBrk="1" hangingPunct="1">
              <a:lnSpc>
                <a:spcPct val="80000"/>
              </a:lnSpc>
              <a:defRPr sz="4000">
                <a:solidFill>
                  <a:schemeClr val="tx2"/>
                </a:solidFill>
                <a:latin typeface="Verdana" pitchFamily="34" charset="0"/>
              </a:defRPr>
            </a:lvl5pPr>
            <a:lvl6pPr marL="45720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Verdana" pitchFamily="34" charset="0"/>
              </a:defRPr>
            </a:lvl6pPr>
            <a:lvl7pPr marL="91440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Verdana" pitchFamily="34" charset="0"/>
              </a:defRPr>
            </a:lvl7pPr>
            <a:lvl8pPr marL="137160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Verdana" pitchFamily="34" charset="0"/>
              </a:defRPr>
            </a:lvl8pPr>
            <a:lvl9pPr marL="182880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Verdana" pitchFamily="34" charset="0"/>
              </a:defRPr>
            </a:lvl9pPr>
          </a:lstStyle>
          <a:p>
            <a:r>
              <a:rPr lang="en-US" dirty="0" smtClean="0"/>
              <a:t>V2 and </a:t>
            </a:r>
            <a:r>
              <a:rPr lang="en-US" dirty="0"/>
              <a:t>FHIR</a:t>
            </a:r>
          </a:p>
        </p:txBody>
      </p:sp>
    </p:spTree>
    <p:extLst>
      <p:ext uri="{BB962C8B-B14F-4D97-AF65-F5344CB8AC3E}">
        <p14:creationId xmlns:p14="http://schemas.microsoft.com/office/powerpoint/2010/main" val="131341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/>
      <p:bldP spid="21" grpId="0" animBg="1"/>
      <p:bldP spid="28" grpId="0" animBg="1"/>
      <p:bldP spid="31" grpId="0" animBg="1"/>
      <p:bldP spid="32" grpId="0"/>
    </p:bld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the spec: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http://hl7.org/</a:t>
            </a:r>
            <a:r>
              <a:rPr lang="en-US" dirty="0" err="1"/>
              <a:t>fhir</a:t>
            </a:r>
            <a:r>
              <a:rPr lang="en-US" dirty="0"/>
              <a:t>/</a:t>
            </a:r>
            <a:r>
              <a:rPr lang="en-US" dirty="0" err="1"/>
              <a:t>messaging.html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142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755587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operations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7837488" y="6500813"/>
            <a:ext cx="1306512" cy="192087"/>
          </a:xfrm>
          <a:prstGeom prst="rect">
            <a:avLst/>
          </a:prstGeom>
        </p:spPr>
        <p:txBody>
          <a:bodyPr/>
          <a:lstStyle/>
          <a:p>
            <a:fld id="{8698377B-874B-4DB7-8057-E4552B93344F}" type="slidenum">
              <a:rPr lang="nl-NL" smtClean="0"/>
              <a:pPr/>
              <a:t>143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66794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FHIR Operations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When more complex server logic required than simple CRUD</a:t>
            </a:r>
          </a:p>
          <a:p>
            <a:pPr lvl="1"/>
            <a:r>
              <a:rPr lang="en-US" dirty="0" smtClean="0"/>
              <a:t>Midway between REST &amp; SOAP</a:t>
            </a:r>
          </a:p>
          <a:p>
            <a:r>
              <a:rPr lang="en-US" dirty="0" smtClean="0"/>
              <a:t>Some defined in spec. e.g.:</a:t>
            </a:r>
          </a:p>
          <a:p>
            <a:pPr lvl="1"/>
            <a:r>
              <a:rPr lang="en-US" dirty="0" smtClean="0"/>
              <a:t>Get all data for a patient</a:t>
            </a:r>
          </a:p>
          <a:p>
            <a:pPr lvl="1"/>
            <a:r>
              <a:rPr lang="en-US" dirty="0" smtClean="0"/>
              <a:t>Expand/filter terminology</a:t>
            </a:r>
          </a:p>
          <a:p>
            <a:r>
              <a:rPr lang="en-US" dirty="0" smtClean="0"/>
              <a:t>Can define custom services</a:t>
            </a:r>
          </a:p>
          <a:p>
            <a:pPr lvl="1"/>
            <a:r>
              <a:rPr lang="en-US" dirty="0" smtClean="0"/>
              <a:t>Still using FHIR resources</a:t>
            </a:r>
          </a:p>
          <a:p>
            <a:pPr lvl="1"/>
            <a:r>
              <a:rPr lang="en-US" dirty="0" smtClean="0"/>
              <a:t>Resources to define / inputs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5112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Operations 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View in Spec</a:t>
            </a:r>
          </a:p>
          <a:p>
            <a:r>
              <a:rPr lang="en-US" dirty="0" smtClean="0"/>
              <a:t>Examples</a:t>
            </a:r>
          </a:p>
          <a:p>
            <a:pPr lvl="1"/>
            <a:r>
              <a:rPr lang="en-US" dirty="0" smtClean="0"/>
              <a:t>$validate</a:t>
            </a:r>
          </a:p>
          <a:p>
            <a:pPr lvl="1"/>
            <a:r>
              <a:rPr lang="en-US" dirty="0" smtClean="0"/>
              <a:t>$expand</a:t>
            </a:r>
          </a:p>
          <a:p>
            <a:pPr lvl="1"/>
            <a:r>
              <a:rPr lang="en-US" dirty="0" smtClean="0"/>
              <a:t>$everything</a:t>
            </a:r>
          </a:p>
          <a:p>
            <a:pPr lvl="1"/>
            <a:endParaRPr lang="en-US" dirty="0"/>
          </a:p>
          <a:p>
            <a:r>
              <a:rPr lang="en-US" dirty="0"/>
              <a:t>http://</a:t>
            </a:r>
            <a:r>
              <a:rPr lang="en-US" dirty="0" err="1"/>
              <a:t>fhirtest.uhn.ca</a:t>
            </a:r>
            <a:r>
              <a:rPr lang="en-US" dirty="0"/>
              <a:t>/baseDstu3/ValueSet/condition-code/$</a:t>
            </a:r>
            <a:r>
              <a:rPr lang="en-US" dirty="0" err="1"/>
              <a:t>expand?filter</a:t>
            </a:r>
            <a:r>
              <a:rPr lang="en-US" dirty="0"/>
              <a:t>=asthma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145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073223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Using FHIR resources with SOA patterns</a:t>
            </a:r>
          </a:p>
          <a:p>
            <a:r>
              <a:rPr lang="en-US" dirty="0" smtClean="0"/>
              <a:t>More complex environments</a:t>
            </a:r>
          </a:p>
          <a:p>
            <a:r>
              <a:rPr lang="en-US" dirty="0" smtClean="0"/>
              <a:t>In </a:t>
            </a:r>
            <a:r>
              <a:rPr lang="en-US" dirty="0"/>
              <a:t>the spec: http://hl7.org/</a:t>
            </a:r>
            <a:r>
              <a:rPr lang="en-US" dirty="0" err="1"/>
              <a:t>fhir</a:t>
            </a:r>
            <a:r>
              <a:rPr lang="en-US" dirty="0"/>
              <a:t>/</a:t>
            </a:r>
            <a:r>
              <a:rPr lang="en-US" dirty="0" err="1"/>
              <a:t>services.html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146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928718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Profiles and validation</a:t>
            </a:r>
            <a:endParaRPr lang="en-GB" dirty="0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22313" y="2895600"/>
            <a:ext cx="7772400" cy="1500187"/>
          </a:xfrm>
        </p:spPr>
        <p:txBody>
          <a:bodyPr/>
          <a:lstStyle/>
          <a:p>
            <a:r>
              <a:rPr lang="en-GB" smtClean="0"/>
              <a:t>Short introduction to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85594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Profiling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The basic resources are not enough</a:t>
            </a:r>
          </a:p>
          <a:p>
            <a:pPr lvl="1"/>
            <a:r>
              <a:rPr lang="en-US" dirty="0" smtClean="0"/>
              <a:t>Many different contexts in healthcare</a:t>
            </a:r>
          </a:p>
          <a:p>
            <a:r>
              <a:rPr lang="en-US" dirty="0" smtClean="0"/>
              <a:t>Specific implementations / Use Cases need to: </a:t>
            </a:r>
          </a:p>
          <a:p>
            <a:pPr lvl="1"/>
            <a:r>
              <a:rPr lang="en-US" dirty="0" smtClean="0"/>
              <a:t>Extend resources</a:t>
            </a:r>
          </a:p>
          <a:p>
            <a:pPr lvl="1"/>
            <a:r>
              <a:rPr lang="en-US" dirty="0" smtClean="0"/>
              <a:t>Constrain resources</a:t>
            </a:r>
          </a:p>
          <a:p>
            <a:pPr lvl="1"/>
            <a:r>
              <a:rPr lang="en-US" dirty="0" smtClean="0"/>
              <a:t>Specify code sets / terminologies</a:t>
            </a:r>
          </a:p>
          <a:p>
            <a:pPr lvl="1"/>
            <a:r>
              <a:rPr lang="en-US" dirty="0"/>
              <a:t>Specify resources </a:t>
            </a:r>
            <a:r>
              <a:rPr lang="en-US" dirty="0" smtClean="0"/>
              <a:t>used</a:t>
            </a:r>
            <a:endParaRPr lang="en-US" dirty="0"/>
          </a:p>
          <a:p>
            <a:r>
              <a:rPr lang="en-US" dirty="0" smtClean="0"/>
              <a:t>Multiple supporting artifacts in FHIR</a:t>
            </a:r>
          </a:p>
          <a:p>
            <a:pPr lvl="1"/>
            <a:r>
              <a:rPr lang="en-US" dirty="0" smtClean="0"/>
              <a:t>‘Conformance’ resources</a:t>
            </a:r>
          </a:p>
          <a:p>
            <a:r>
              <a:rPr lang="en-US" dirty="0" smtClean="0"/>
              <a:t>FHIR is a platform specification</a:t>
            </a:r>
          </a:p>
          <a:p>
            <a:pPr lvl="1"/>
            <a:r>
              <a:rPr lang="en-US" dirty="0" smtClean="0"/>
              <a:t>Profiles adapt it to specific purposes</a:t>
            </a:r>
          </a:p>
          <a:p>
            <a:pPr lvl="1"/>
            <a:r>
              <a:rPr lang="en-US" dirty="0"/>
              <a:t>Doesn’t change wire format</a:t>
            </a:r>
          </a:p>
          <a:p>
            <a:r>
              <a:rPr lang="en-US" dirty="0" smtClean="0"/>
              <a:t>Discoverability / Manage expectations</a:t>
            </a:r>
          </a:p>
          <a:p>
            <a:r>
              <a:rPr lang="en-US" dirty="0" smtClean="0"/>
              <a:t>Profiling increasingly important</a:t>
            </a:r>
          </a:p>
          <a:p>
            <a:pPr lvl="1"/>
            <a:r>
              <a:rPr lang="en-US" dirty="0" smtClean="0"/>
              <a:t>Allows clinicians to express </a:t>
            </a:r>
            <a:r>
              <a:rPr lang="en-US" dirty="0" err="1" smtClean="0"/>
              <a:t>reqirements</a:t>
            </a:r>
            <a:endParaRPr lang="en-US" dirty="0" smtClean="0"/>
          </a:p>
          <a:p>
            <a:pPr lvl="1"/>
            <a:r>
              <a:rPr lang="en-US" dirty="0" smtClean="0"/>
              <a:t>Tooling supports Clinicians and Analysts involvement</a:t>
            </a:r>
          </a:p>
          <a:p>
            <a:r>
              <a:rPr lang="en-US" dirty="0" smtClean="0"/>
              <a:t>Whole spec build on profiling infrastructure</a:t>
            </a:r>
            <a:endParaRPr lang="en-US" dirty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913891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Claiming conformance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Profiles are like a template</a:t>
            </a:r>
          </a:p>
          <a:p>
            <a:pPr lvl="1"/>
            <a:r>
              <a:rPr lang="en-US" sz="2000" dirty="0" smtClean="0"/>
              <a:t>Servers indicate what profiles they support</a:t>
            </a:r>
          </a:p>
          <a:p>
            <a:pPr lvl="1"/>
            <a:r>
              <a:rPr lang="en-US" sz="2000" dirty="0" smtClean="0"/>
              <a:t>Clients can interrogate servers</a:t>
            </a:r>
          </a:p>
          <a:p>
            <a:pPr lvl="2"/>
            <a:r>
              <a:rPr lang="en-US" sz="1800" dirty="0" smtClean="0"/>
              <a:t>Conformance resource lists supported profiles</a:t>
            </a:r>
          </a:p>
          <a:p>
            <a:pPr lvl="2"/>
            <a:r>
              <a:rPr lang="en-US" sz="1800" dirty="0"/>
              <a:t>http://107.170.196.80/</a:t>
            </a:r>
            <a:r>
              <a:rPr lang="en-US" sz="1800" dirty="0" err="1"/>
              <a:t>resourceCreator.html?conformance</a:t>
            </a:r>
            <a:r>
              <a:rPr lang="en-US" sz="1800" dirty="0"/>
              <a:t>=</a:t>
            </a:r>
            <a:r>
              <a:rPr lang="en-US" sz="1800" dirty="0" err="1"/>
              <a:t>ohConformance&amp;hideNav</a:t>
            </a:r>
            <a:endParaRPr lang="en-US" sz="1800" dirty="0" smtClean="0"/>
          </a:p>
          <a:p>
            <a:r>
              <a:rPr lang="en-US" sz="2400" dirty="0" smtClean="0"/>
              <a:t>Resource instances ‘claim conformance’ to 1 or more profiles</a:t>
            </a:r>
          </a:p>
          <a:p>
            <a:pPr lvl="1"/>
            <a:r>
              <a:rPr lang="en-US" sz="2000" dirty="0" smtClean="0"/>
              <a:t>Libraries developed to test this</a:t>
            </a:r>
          </a:p>
          <a:p>
            <a:pPr lvl="1"/>
            <a:r>
              <a:rPr lang="en-US" sz="2000" dirty="0" smtClean="0"/>
              <a:t>Can be conformant without claiming</a:t>
            </a:r>
          </a:p>
          <a:p>
            <a:r>
              <a:rPr lang="en-US" sz="2400" dirty="0" smtClean="0"/>
              <a:t>Cannot set defaults</a:t>
            </a:r>
          </a:p>
          <a:p>
            <a:pPr lvl="1"/>
            <a:r>
              <a:rPr lang="en-US" sz="2000" dirty="0" smtClean="0"/>
              <a:t>Can state what a value should be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2158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Elevator speech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FHIR is:</a:t>
            </a:r>
          </a:p>
          <a:p>
            <a:pPr lvl="1"/>
            <a:r>
              <a:rPr lang="en-US" dirty="0" smtClean="0"/>
              <a:t>About clinical information exchange</a:t>
            </a:r>
          </a:p>
          <a:p>
            <a:pPr lvl="1"/>
            <a:r>
              <a:rPr lang="en-US" dirty="0" smtClean="0"/>
              <a:t>“Resources” to represent clinical ‘things’</a:t>
            </a:r>
          </a:p>
          <a:p>
            <a:pPr lvl="1"/>
            <a:r>
              <a:rPr lang="en-US" dirty="0" smtClean="0"/>
              <a:t>A well defined API supporting all paradigms</a:t>
            </a:r>
          </a:p>
          <a:p>
            <a:pPr lvl="1"/>
            <a:r>
              <a:rPr lang="en-US" dirty="0" smtClean="0"/>
              <a:t>An incredible – international - community</a:t>
            </a:r>
          </a:p>
          <a:p>
            <a:pPr lvl="1"/>
            <a:r>
              <a:rPr lang="en-US" dirty="0" smtClean="0"/>
              <a:t>Spreading like </a:t>
            </a:r>
            <a:r>
              <a:rPr lang="en-US" i="1" dirty="0" smtClean="0"/>
              <a:t>&lt;insert pun here&gt; </a:t>
            </a:r>
            <a:endParaRPr lang="en-US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15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068046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Extensions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Only most common elements in base resource</a:t>
            </a:r>
          </a:p>
          <a:p>
            <a:pPr lvl="1"/>
            <a:r>
              <a:rPr lang="en-US" sz="2000" dirty="0" smtClean="0"/>
              <a:t>Keeps the resources small</a:t>
            </a:r>
          </a:p>
          <a:p>
            <a:pPr lvl="1"/>
            <a:r>
              <a:rPr lang="en-US" sz="2000" dirty="0" smtClean="0"/>
              <a:t>(Adding everything was the problem with version 3)</a:t>
            </a:r>
          </a:p>
          <a:p>
            <a:r>
              <a:rPr lang="en-US" sz="2400" dirty="0" smtClean="0"/>
              <a:t>Extensions allow other elements to be defined</a:t>
            </a:r>
          </a:p>
          <a:p>
            <a:pPr lvl="1"/>
            <a:r>
              <a:rPr lang="en-US" sz="2000" dirty="0" smtClean="0"/>
              <a:t>Same capabilities as core elements</a:t>
            </a:r>
          </a:p>
          <a:p>
            <a:pPr lvl="2"/>
            <a:r>
              <a:rPr lang="en-US" sz="1800" dirty="0" smtClean="0"/>
              <a:t>Including resource references and terminology bindings</a:t>
            </a:r>
          </a:p>
          <a:p>
            <a:pPr lvl="1"/>
            <a:r>
              <a:rPr lang="en-US" sz="2000" dirty="0" smtClean="0"/>
              <a:t>Can extend properties and </a:t>
            </a:r>
            <a:r>
              <a:rPr lang="en-US" sz="2000" dirty="0" err="1" smtClean="0"/>
              <a:t>datatypes</a:t>
            </a:r>
            <a:r>
              <a:rPr lang="en-US" sz="2000" dirty="0" smtClean="0"/>
              <a:t> as well as the resource</a:t>
            </a:r>
          </a:p>
          <a:p>
            <a:r>
              <a:rPr lang="en-US" sz="2400" dirty="0" smtClean="0"/>
              <a:t>Extensions are normal</a:t>
            </a:r>
          </a:p>
          <a:p>
            <a:pPr lvl="1"/>
            <a:r>
              <a:rPr lang="en-US" sz="2000" dirty="0" smtClean="0"/>
              <a:t>Expect all real implementations to use extensions</a:t>
            </a:r>
          </a:p>
          <a:p>
            <a:r>
              <a:rPr lang="en-US" sz="2400" dirty="0" smtClean="0"/>
              <a:t>‘normal’ and </a:t>
            </a:r>
            <a:r>
              <a:rPr lang="en-US" sz="2400" dirty="0" err="1" smtClean="0"/>
              <a:t>modifierExtensions</a:t>
            </a:r>
            <a:endParaRPr lang="en-US" sz="2400" dirty="0" smtClean="0"/>
          </a:p>
          <a:p>
            <a:pPr lvl="1"/>
            <a:r>
              <a:rPr lang="en-US" sz="2000" dirty="0" smtClean="0"/>
              <a:t>Normal extensions can be ignored by a recipient</a:t>
            </a:r>
          </a:p>
          <a:p>
            <a:pPr lvl="1"/>
            <a:r>
              <a:rPr lang="en-US" sz="2000" dirty="0" smtClean="0"/>
              <a:t>Unknown </a:t>
            </a:r>
            <a:r>
              <a:rPr lang="en-US" sz="2000" dirty="0" err="1" smtClean="0"/>
              <a:t>modifierExtensions</a:t>
            </a:r>
            <a:r>
              <a:rPr lang="en-US" sz="2000" dirty="0" smtClean="0"/>
              <a:t> cannot be ignored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454238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Quick look at extensions</a:t>
            </a:r>
            <a:endParaRPr lang="en-GB" dirty="0"/>
          </a:p>
        </p:txBody>
      </p:sp>
      <p:pic>
        <p:nvPicPr>
          <p:cNvPr id="43" name="Content Placeholder 26"/>
          <p:cNvPicPr>
            <a:picLocks noChangeAspect="1"/>
          </p:cNvPicPr>
          <p:nvPr/>
        </p:nvPicPr>
        <p:blipFill rotWithShape="1">
          <a:blip r:embed="rId3" cstate="print">
            <a:clrChange>
              <a:clrFrom>
                <a:srgbClr val="FFE074"/>
              </a:clrFrom>
              <a:clrTo>
                <a:srgbClr val="FFE074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6183"/>
          <a:stretch/>
        </p:blipFill>
        <p:spPr>
          <a:xfrm>
            <a:off x="912839" y="1741714"/>
            <a:ext cx="7139901" cy="4789715"/>
          </a:xfrm>
          <a:prstGeom prst="rect">
            <a:avLst/>
          </a:prstGeom>
        </p:spPr>
      </p:pic>
      <p:sp>
        <p:nvSpPr>
          <p:cNvPr id="44" name="Rounded Rectangle 43"/>
          <p:cNvSpPr/>
          <p:nvPr/>
        </p:nvSpPr>
        <p:spPr bwMode="auto">
          <a:xfrm>
            <a:off x="342900" y="1715400"/>
            <a:ext cx="7696200" cy="4837800"/>
          </a:xfrm>
          <a:prstGeom prst="roundRect">
            <a:avLst>
              <a:gd name="adj" fmla="val 50000"/>
            </a:avLst>
          </a:prstGeom>
          <a:solidFill>
            <a:schemeClr val="bg1">
              <a:alpha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6" name="Rectangle 10"/>
          <p:cNvSpPr/>
          <p:nvPr/>
        </p:nvSpPr>
        <p:spPr bwMode="auto">
          <a:xfrm>
            <a:off x="2819400" y="2743200"/>
            <a:ext cx="3494048" cy="2667000"/>
          </a:xfrm>
          <a:prstGeom prst="roundRect">
            <a:avLst>
              <a:gd name="adj" fmla="val 6712"/>
            </a:avLst>
          </a:prstGeom>
          <a:ln w="25400">
            <a:headEnd type="none" w="med" len="med"/>
            <a:tailEnd type="none" w="med" len="med"/>
          </a:ln>
          <a:effectLst>
            <a:outerShdw blurRad="76200" dist="889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Resource</a:t>
            </a:r>
          </a:p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>
              <a:solidFill>
                <a:schemeClr val="tx1"/>
              </a:solidFill>
              <a:latin typeface="Arial" charset="0"/>
            </a:endParaRPr>
          </a:p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>
              <a:solidFill>
                <a:schemeClr val="tx1"/>
              </a:solidFill>
              <a:latin typeface="Arial" charset="0"/>
            </a:endParaRPr>
          </a:p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7" name="Rectangle 11"/>
          <p:cNvSpPr/>
          <p:nvPr/>
        </p:nvSpPr>
        <p:spPr bwMode="auto">
          <a:xfrm>
            <a:off x="4482790" y="2850066"/>
            <a:ext cx="1681975" cy="701597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Narrative</a:t>
            </a:r>
          </a:p>
        </p:txBody>
      </p:sp>
      <p:sp>
        <p:nvSpPr>
          <p:cNvPr id="50" name="Rectangle 14"/>
          <p:cNvSpPr/>
          <p:nvPr/>
        </p:nvSpPr>
        <p:spPr bwMode="auto">
          <a:xfrm>
            <a:off x="2893742" y="4155687"/>
            <a:ext cx="1440365" cy="701597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Extensions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3603038" y="2196567"/>
            <a:ext cx="2202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 smtClean="0"/>
              <a:t>Metadata</a:t>
            </a:r>
            <a:endParaRPr lang="nl-NL" dirty="0"/>
          </a:p>
        </p:txBody>
      </p:sp>
      <p:sp>
        <p:nvSpPr>
          <p:cNvPr id="48" name="Rectangle 12"/>
          <p:cNvSpPr/>
          <p:nvPr/>
        </p:nvSpPr>
        <p:spPr bwMode="auto">
          <a:xfrm>
            <a:off x="4482790" y="3700346"/>
            <a:ext cx="1681975" cy="1486829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Elements</a:t>
            </a:r>
          </a:p>
        </p:txBody>
      </p:sp>
      <p:sp>
        <p:nvSpPr>
          <p:cNvPr id="49" name="Rectangle 13"/>
          <p:cNvSpPr/>
          <p:nvPr/>
        </p:nvSpPr>
        <p:spPr bwMode="auto">
          <a:xfrm>
            <a:off x="4611918" y="4259068"/>
            <a:ext cx="1404165" cy="701597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Extensions</a:t>
            </a:r>
          </a:p>
        </p:txBody>
      </p:sp>
    </p:spTree>
    <p:extLst>
      <p:ext uri="{BB962C8B-B14F-4D97-AF65-F5344CB8AC3E}">
        <p14:creationId xmlns:p14="http://schemas.microsoft.com/office/powerpoint/2010/main" val="4018436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autoRev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" fill="hold"/>
                                        <p:tgtEl>
                                          <p:spTgt spid="5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6" presetClass="emph" presetSubtype="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1000" fill="hold"/>
                                        <p:tgtEl>
                                          <p:spTgt spid="4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49" grpId="0" animBg="1"/>
    </p:bld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332657"/>
            <a:ext cx="6915472" cy="1152128"/>
          </a:xfrm>
        </p:spPr>
        <p:txBody>
          <a:bodyPr>
            <a:normAutofit/>
          </a:bodyPr>
          <a:lstStyle/>
          <a:p>
            <a:r>
              <a:rPr lang="en-GB" smtClean="0"/>
              <a:t>Extending a multiple birth</a:t>
            </a:r>
            <a:endParaRPr lang="en-GB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68751" y="2362200"/>
            <a:ext cx="8377336" cy="25491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983088" y="2322711"/>
            <a:ext cx="37577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400" b="1" dirty="0" err="1" smtClean="0"/>
              <a:t>Key</a:t>
            </a:r>
            <a:r>
              <a:rPr lang="nl-NL" dirty="0" smtClean="0"/>
              <a:t> = </a:t>
            </a:r>
            <a:r>
              <a:rPr lang="nl-NL" dirty="0" err="1" smtClean="0"/>
              <a:t>location</a:t>
            </a:r>
            <a:r>
              <a:rPr lang="nl-NL" dirty="0" smtClean="0"/>
              <a:t> of </a:t>
            </a:r>
            <a:r>
              <a:rPr lang="nl-NL" dirty="0" err="1" smtClean="0"/>
              <a:t>formal</a:t>
            </a:r>
            <a:r>
              <a:rPr lang="nl-NL" dirty="0" smtClean="0"/>
              <a:t> </a:t>
            </a:r>
            <a:r>
              <a:rPr lang="nl-NL" dirty="0" err="1" smtClean="0"/>
              <a:t>definition</a:t>
            </a:r>
            <a:endParaRPr lang="nl-NL" dirty="0"/>
          </a:p>
        </p:txBody>
      </p:sp>
      <p:sp>
        <p:nvSpPr>
          <p:cNvPr id="7" name="TextBox 6"/>
          <p:cNvSpPr txBox="1"/>
          <p:nvPr/>
        </p:nvSpPr>
        <p:spPr>
          <a:xfrm>
            <a:off x="3811869" y="4184039"/>
            <a:ext cx="41110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400" b="1" dirty="0" smtClean="0"/>
              <a:t>Value</a:t>
            </a:r>
            <a:r>
              <a:rPr lang="nl-NL" dirty="0" smtClean="0"/>
              <a:t> = </a:t>
            </a:r>
            <a:r>
              <a:rPr lang="nl-NL" dirty="0" err="1" smtClean="0"/>
              <a:t>value</a:t>
            </a:r>
            <a:r>
              <a:rPr lang="nl-NL" dirty="0" smtClean="0"/>
              <a:t> </a:t>
            </a:r>
            <a:r>
              <a:rPr lang="nl-NL" dirty="0" err="1" smtClean="0"/>
              <a:t>according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definition</a:t>
            </a:r>
            <a:endParaRPr lang="nl-NL" dirty="0"/>
          </a:p>
        </p:txBody>
      </p:sp>
      <p:sp>
        <p:nvSpPr>
          <p:cNvPr id="14" name="Rounded Rectangle 13"/>
          <p:cNvSpPr/>
          <p:nvPr/>
        </p:nvSpPr>
        <p:spPr>
          <a:xfrm>
            <a:off x="762000" y="3201858"/>
            <a:ext cx="7825073" cy="888535"/>
          </a:xfrm>
          <a:prstGeom prst="round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cxnSp>
        <p:nvCxnSpPr>
          <p:cNvPr id="11" name="Straight Arrow Connector 10"/>
          <p:cNvCxnSpPr/>
          <p:nvPr/>
        </p:nvCxnSpPr>
        <p:spPr bwMode="auto">
          <a:xfrm flipH="1">
            <a:off x="5227712" y="2837996"/>
            <a:ext cx="639688" cy="484311"/>
          </a:xfrm>
          <a:prstGeom prst="straightConnector1">
            <a:avLst/>
          </a:prstGeom>
          <a:ln>
            <a:headEnd type="none" w="med" len="med"/>
            <a:tailEnd type="arrow"/>
          </a:ln>
          <a:ex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 bwMode="auto">
          <a:xfrm flipH="1" flipV="1">
            <a:off x="3276600" y="3824000"/>
            <a:ext cx="1008112" cy="360039"/>
          </a:xfrm>
          <a:prstGeom prst="straightConnector1">
            <a:avLst/>
          </a:prstGeom>
          <a:ln>
            <a:headEnd type="none" w="med" len="med"/>
            <a:tailEnd type="arrow"/>
          </a:ln>
          <a:ex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7591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Complex extensions</a:t>
            </a:r>
            <a:endParaRPr lang="en-GB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003" y="1988840"/>
            <a:ext cx="8105979" cy="41044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91503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Profiling a resource</a:t>
            </a:r>
            <a:endParaRPr lang="nl-NL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117602"/>
            <a:ext cx="4438650" cy="460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922008" y="1492913"/>
            <a:ext cx="391719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chemeClr val="tx1"/>
                </a:solidFill>
              </a:rPr>
              <a:t>Specify that the identifier uses the NHI – and is required</a:t>
            </a:r>
          </a:p>
          <a:p>
            <a:endParaRPr lang="en-US" sz="1800" dirty="0">
              <a:solidFill>
                <a:schemeClr val="tx1"/>
              </a:solidFill>
            </a:endParaRPr>
          </a:p>
          <a:p>
            <a:r>
              <a:rPr lang="en-US" sz="1800" dirty="0" smtClean="0">
                <a:solidFill>
                  <a:schemeClr val="tx1"/>
                </a:solidFill>
              </a:rPr>
              <a:t>Limit names to just 1 (instead of 0..*)</a:t>
            </a:r>
          </a:p>
          <a:p>
            <a:endParaRPr lang="en-US" sz="1800" dirty="0"/>
          </a:p>
          <a:p>
            <a:r>
              <a:rPr lang="en-US" sz="1800" dirty="0" smtClean="0">
                <a:solidFill>
                  <a:schemeClr val="tx1"/>
                </a:solidFill>
              </a:rPr>
              <a:t>Limit </a:t>
            </a:r>
            <a:r>
              <a:rPr lang="en-US" sz="1800" dirty="0" err="1" smtClean="0">
                <a:solidFill>
                  <a:schemeClr val="tx1"/>
                </a:solidFill>
              </a:rPr>
              <a:t>maritalStatus</a:t>
            </a:r>
            <a:r>
              <a:rPr lang="en-US" sz="1800" dirty="0" smtClean="0">
                <a:solidFill>
                  <a:schemeClr val="tx1"/>
                </a:solidFill>
              </a:rPr>
              <a:t> to different set of codes (</a:t>
            </a:r>
            <a:r>
              <a:rPr lang="en-US" sz="1800" dirty="0" err="1" smtClean="0">
                <a:solidFill>
                  <a:schemeClr val="tx1"/>
                </a:solidFill>
              </a:rPr>
              <a:t>ValueSet</a:t>
            </a:r>
            <a:r>
              <a:rPr lang="en-US" sz="1800" dirty="0" smtClean="0">
                <a:solidFill>
                  <a:schemeClr val="tx1"/>
                </a:solidFill>
              </a:rPr>
              <a:t>)</a:t>
            </a:r>
          </a:p>
          <a:p>
            <a:endParaRPr lang="en-US" sz="1800" dirty="0" smtClean="0">
              <a:solidFill>
                <a:schemeClr val="tx1"/>
              </a:solidFill>
            </a:endParaRPr>
          </a:p>
          <a:p>
            <a:r>
              <a:rPr lang="en-US" sz="1800" dirty="0" smtClean="0">
                <a:solidFill>
                  <a:schemeClr val="tx1"/>
                </a:solidFill>
              </a:rPr>
              <a:t>Multiple Birth indicator only </a:t>
            </a:r>
            <a:r>
              <a:rPr lang="en-US" sz="1800" dirty="0" err="1" smtClean="0">
                <a:solidFill>
                  <a:schemeClr val="tx1"/>
                </a:solidFill>
              </a:rPr>
              <a:t>boolean</a:t>
            </a:r>
            <a:endParaRPr lang="en-US" sz="1800" dirty="0" smtClean="0">
              <a:solidFill>
                <a:schemeClr val="tx1"/>
              </a:solidFill>
            </a:endParaRPr>
          </a:p>
          <a:p>
            <a:endParaRPr lang="en-US" sz="1800" dirty="0" smtClean="0">
              <a:solidFill>
                <a:schemeClr val="tx1"/>
              </a:solidFill>
            </a:endParaRPr>
          </a:p>
          <a:p>
            <a:r>
              <a:rPr lang="en-US" sz="1800" dirty="0" smtClean="0">
                <a:solidFill>
                  <a:schemeClr val="tx1"/>
                </a:solidFill>
              </a:rPr>
              <a:t>Indicate photo not supported</a:t>
            </a:r>
          </a:p>
          <a:p>
            <a:endParaRPr lang="en-US" sz="1800" dirty="0">
              <a:solidFill>
                <a:schemeClr val="tx1"/>
              </a:solidFill>
            </a:endParaRPr>
          </a:p>
          <a:p>
            <a:r>
              <a:rPr lang="en-US" sz="1800" dirty="0" smtClean="0">
                <a:solidFill>
                  <a:schemeClr val="tx1"/>
                </a:solidFill>
              </a:rPr>
              <a:t>Add an extension to support “Ethnicity”</a:t>
            </a:r>
          </a:p>
        </p:txBody>
      </p:sp>
      <p:cxnSp>
        <p:nvCxnSpPr>
          <p:cNvPr id="7" name="Straight Arrow Connector 6"/>
          <p:cNvCxnSpPr/>
          <p:nvPr/>
        </p:nvCxnSpPr>
        <p:spPr bwMode="auto">
          <a:xfrm flipH="1">
            <a:off x="2600327" y="1727200"/>
            <a:ext cx="2321683" cy="152400"/>
          </a:xfrm>
          <a:prstGeom prst="straightConnector1">
            <a:avLst/>
          </a:prstGeom>
          <a:ln>
            <a:headEnd type="none" w="med" len="med"/>
            <a:tailEnd type="arrow"/>
          </a:ln>
          <a:ex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 bwMode="auto">
          <a:xfrm flipH="1" flipV="1">
            <a:off x="2362200" y="2184400"/>
            <a:ext cx="2550284" cy="381000"/>
          </a:xfrm>
          <a:prstGeom prst="straightConnector1">
            <a:avLst/>
          </a:prstGeom>
          <a:ln>
            <a:headEnd type="none" w="med" len="med"/>
            <a:tailEnd type="arrow"/>
          </a:ln>
          <a:ex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5" idx="1"/>
          </p:cNvCxnSpPr>
          <p:nvPr/>
        </p:nvCxnSpPr>
        <p:spPr bwMode="auto">
          <a:xfrm flipH="1">
            <a:off x="4343400" y="3478072"/>
            <a:ext cx="578608" cy="306529"/>
          </a:xfrm>
          <a:prstGeom prst="straightConnector1">
            <a:avLst/>
          </a:prstGeom>
          <a:ln>
            <a:headEnd type="none" w="med" len="med"/>
            <a:tailEnd type="arrow"/>
          </a:ln>
          <a:ex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 bwMode="auto">
          <a:xfrm flipH="1">
            <a:off x="2362202" y="5164667"/>
            <a:ext cx="2679698" cy="846667"/>
          </a:xfrm>
          <a:prstGeom prst="straightConnector1">
            <a:avLst/>
          </a:prstGeom>
          <a:ln>
            <a:headEnd type="none" w="med" len="med"/>
            <a:tailEnd type="arrow"/>
          </a:ln>
          <a:ex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5461000" y="5660535"/>
            <a:ext cx="3683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/>
              <a:t>Note: hardly any mandatory elements in the core spec!</a:t>
            </a:r>
            <a:endParaRPr lang="nl-NL" sz="1600" i="1" dirty="0"/>
          </a:p>
        </p:txBody>
      </p:sp>
      <p:cxnSp>
        <p:nvCxnSpPr>
          <p:cNvPr id="13" name="Straight Arrow Connector 12"/>
          <p:cNvCxnSpPr/>
          <p:nvPr/>
        </p:nvCxnSpPr>
        <p:spPr bwMode="auto">
          <a:xfrm flipH="1" flipV="1">
            <a:off x="2176842" y="4402667"/>
            <a:ext cx="2865058" cy="169333"/>
          </a:xfrm>
          <a:prstGeom prst="straightConnector1">
            <a:avLst/>
          </a:prstGeom>
          <a:ln>
            <a:headEnd type="none" w="med" len="med"/>
            <a:tailEnd type="arrow"/>
          </a:ln>
          <a:ex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 bwMode="auto">
          <a:xfrm flipH="1">
            <a:off x="3200402" y="4030133"/>
            <a:ext cx="1841499" cy="0"/>
          </a:xfrm>
          <a:prstGeom prst="straightConnector1">
            <a:avLst/>
          </a:prstGeom>
          <a:ln>
            <a:headEnd type="none" w="med" len="med"/>
            <a:tailEnd type="arrow"/>
          </a:ln>
          <a:ex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94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6-04-21 at 5.57.4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1600200"/>
            <a:ext cx="3831008" cy="2997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Slicing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3733800"/>
            <a:ext cx="5715000" cy="1981200"/>
          </a:xfrm>
        </p:spPr>
        <p:txBody>
          <a:bodyPr/>
          <a:lstStyle/>
          <a:p>
            <a:r>
              <a:rPr lang="en-US" sz="2400" dirty="0" smtClean="0"/>
              <a:t>Specifying repeating elements</a:t>
            </a:r>
          </a:p>
          <a:p>
            <a:pPr lvl="1"/>
            <a:r>
              <a:rPr lang="en-US" sz="2000" dirty="0" err="1" smtClean="0"/>
              <a:t>Eg</a:t>
            </a:r>
            <a:r>
              <a:rPr lang="en-US" sz="2000" dirty="0" smtClean="0"/>
              <a:t> Blood Pressure (</a:t>
            </a:r>
            <a:r>
              <a:rPr lang="en-US" sz="2000" dirty="0" err="1" smtClean="0"/>
              <a:t>Observation.component</a:t>
            </a:r>
            <a:r>
              <a:rPr lang="en-US" sz="2000" dirty="0" smtClean="0"/>
              <a:t>)</a:t>
            </a:r>
          </a:p>
          <a:p>
            <a:pPr lvl="1"/>
            <a:r>
              <a:rPr lang="en-US" sz="2000" dirty="0" smtClean="0"/>
              <a:t>Composition (document sections)</a:t>
            </a:r>
          </a:p>
          <a:p>
            <a:r>
              <a:rPr lang="en-US" sz="2400" dirty="0" smtClean="0"/>
              <a:t>Constraining </a:t>
            </a:r>
            <a:r>
              <a:rPr lang="en-US" sz="2400" dirty="0" err="1" smtClean="0"/>
              <a:t>datatypes</a:t>
            </a:r>
            <a:endParaRPr lang="en-US" sz="2400" dirty="0" smtClean="0"/>
          </a:p>
          <a:p>
            <a:pPr lvl="1"/>
            <a:r>
              <a:rPr lang="en-US" sz="2000" dirty="0" err="1" smtClean="0"/>
              <a:t>Eg</a:t>
            </a:r>
            <a:r>
              <a:rPr lang="en-US" sz="2000" dirty="0" smtClean="0"/>
              <a:t> </a:t>
            </a:r>
            <a:r>
              <a:rPr lang="en-US" sz="2000" dirty="0" err="1" smtClean="0"/>
              <a:t>MedicationDispense.medication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155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084781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156</a:t>
            </a:fld>
            <a:endParaRPr lang="en-CA" dirty="0"/>
          </a:p>
        </p:txBody>
      </p:sp>
      <p:pic>
        <p:nvPicPr>
          <p:cNvPr id="5" name="Picture 4" descr="Screen Shot 2016-05-02 at 6.26.1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480962"/>
            <a:ext cx="8229600" cy="4767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143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‘Conformance’ 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StructureDefinition</a:t>
            </a:r>
          </a:p>
          <a:p>
            <a:pPr lvl="1"/>
            <a:r>
              <a:rPr lang="en-US" dirty="0" smtClean="0"/>
              <a:t>The resource that ‘defines’ a resource</a:t>
            </a:r>
          </a:p>
          <a:p>
            <a:pPr lvl="2"/>
            <a:r>
              <a:rPr lang="en-US" dirty="0" smtClean="0"/>
              <a:t>core and ‘profiled’</a:t>
            </a:r>
          </a:p>
          <a:p>
            <a:pPr lvl="2"/>
            <a:r>
              <a:rPr lang="en-US" dirty="0" smtClean="0"/>
              <a:t>also used for extensions</a:t>
            </a:r>
          </a:p>
          <a:p>
            <a:pPr lvl="2"/>
            <a:r>
              <a:rPr lang="en-US" dirty="0" smtClean="0"/>
              <a:t>describes binding to </a:t>
            </a:r>
            <a:r>
              <a:rPr lang="en-US" dirty="0" err="1" smtClean="0"/>
              <a:t>ValueSets</a:t>
            </a:r>
            <a:endParaRPr lang="en-US" dirty="0" smtClean="0"/>
          </a:p>
          <a:p>
            <a:r>
              <a:rPr lang="en-US" dirty="0" smtClean="0"/>
              <a:t>ValueSet</a:t>
            </a:r>
          </a:p>
          <a:p>
            <a:pPr lvl="1"/>
            <a:r>
              <a:rPr lang="en-US" dirty="0" smtClean="0"/>
              <a:t>Options for coded elements</a:t>
            </a:r>
          </a:p>
          <a:p>
            <a:r>
              <a:rPr lang="en-US" dirty="0" err="1" smtClean="0"/>
              <a:t>NamingSystem</a:t>
            </a:r>
            <a:endParaRPr lang="en-US" dirty="0" smtClean="0"/>
          </a:p>
          <a:p>
            <a:pPr lvl="1"/>
            <a:r>
              <a:rPr lang="en-US" dirty="0" smtClean="0"/>
              <a:t>Defines system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157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863357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Value Set 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158</a:t>
            </a:fld>
            <a:endParaRPr lang="en-CA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950" y="1470930"/>
            <a:ext cx="7658100" cy="4944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733728" y="1828800"/>
            <a:ext cx="3410272" cy="366254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Publication </a:t>
            </a:r>
            <a:r>
              <a:rPr lang="en-US" sz="2800" dirty="0" smtClean="0"/>
              <a:t>meta-data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Concepts from 1 or more existing systems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Additional concepts</a:t>
            </a: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552421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159</a:t>
            </a:fld>
            <a:endParaRPr lang="en-CA" dirty="0"/>
          </a:p>
        </p:txBody>
      </p:sp>
      <p:sp>
        <p:nvSpPr>
          <p:cNvPr id="8" name="TextBox 7"/>
          <p:cNvSpPr txBox="1"/>
          <p:nvPr/>
        </p:nvSpPr>
        <p:spPr>
          <a:xfrm>
            <a:off x="3276600" y="5486400"/>
            <a:ext cx="22432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dirty="0" smtClean="0"/>
              <a:t>URI </a:t>
            </a:r>
            <a:r>
              <a:rPr lang="en-GB" sz="2400" dirty="0" err="1" smtClean="0"/>
              <a:t>vs</a:t>
            </a:r>
            <a:r>
              <a:rPr lang="en-GB" sz="2400" dirty="0" smtClean="0"/>
              <a:t> URL</a:t>
            </a:r>
          </a:p>
          <a:p>
            <a:pPr algn="ctr"/>
            <a:r>
              <a:rPr lang="en-GB" sz="2400" dirty="0" smtClean="0"/>
              <a:t>Canonical URL</a:t>
            </a:r>
            <a:endParaRPr lang="en-GB" sz="2400" dirty="0"/>
          </a:p>
        </p:txBody>
      </p:sp>
      <p:pic>
        <p:nvPicPr>
          <p:cNvPr id="10" name="Picture 9" descr="profile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59857"/>
            <a:ext cx="9144000" cy="3802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950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Paradigms, API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828800"/>
            <a:ext cx="5334000" cy="4480520"/>
          </a:xfrm>
        </p:spPr>
        <p:txBody>
          <a:bodyPr/>
          <a:lstStyle/>
          <a:p>
            <a:r>
              <a:rPr lang="en-GB" dirty="0" smtClean="0"/>
              <a:t>Content</a:t>
            </a:r>
          </a:p>
          <a:p>
            <a:pPr lvl="1"/>
            <a:r>
              <a:rPr lang="en-GB" dirty="0" smtClean="0"/>
              <a:t>Resources</a:t>
            </a:r>
          </a:p>
          <a:p>
            <a:r>
              <a:rPr lang="en-GB" dirty="0" smtClean="0"/>
              <a:t>Exchange</a:t>
            </a:r>
          </a:p>
          <a:p>
            <a:pPr lvl="1"/>
            <a:r>
              <a:rPr lang="en-GB" dirty="0" smtClean="0"/>
              <a:t>FHIR supports 4 interoperability paradigms</a:t>
            </a:r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3089186581"/>
              </p:ext>
            </p:extLst>
          </p:nvPr>
        </p:nvGraphicFramePr>
        <p:xfrm>
          <a:off x="5208220" y="1547410"/>
          <a:ext cx="3697560" cy="2527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33078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profiled resource Instance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160</a:t>
            </a:fld>
            <a:endParaRPr lang="en-CA" dirty="0"/>
          </a:p>
        </p:txBody>
      </p:sp>
      <p:sp>
        <p:nvSpPr>
          <p:cNvPr id="5" name="Rectangle 4"/>
          <p:cNvSpPr/>
          <p:nvPr/>
        </p:nvSpPr>
        <p:spPr>
          <a:xfrm>
            <a:off x="457200" y="1600200"/>
            <a:ext cx="7162800" cy="44012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{</a:t>
            </a:r>
          </a:p>
          <a:p>
            <a:r>
              <a:rPr lang="en-US" sz="1400" dirty="0"/>
              <a:t>  "</a:t>
            </a:r>
            <a:r>
              <a:rPr lang="en-US" sz="1400" dirty="0" err="1"/>
              <a:t>resourceType</a:t>
            </a:r>
            <a:r>
              <a:rPr lang="en-US" sz="1400" dirty="0"/>
              <a:t>": "</a:t>
            </a:r>
            <a:r>
              <a:rPr lang="en-US" sz="1400" dirty="0" err="1"/>
              <a:t>AllergyIntolerance</a:t>
            </a:r>
            <a:r>
              <a:rPr lang="en-US" sz="1400" dirty="0"/>
              <a:t>",</a:t>
            </a:r>
          </a:p>
          <a:p>
            <a:r>
              <a:rPr lang="en-US" sz="1400" dirty="0"/>
              <a:t>  "meta": {</a:t>
            </a:r>
          </a:p>
          <a:p>
            <a:r>
              <a:rPr lang="en-US" sz="1400" dirty="0"/>
              <a:t>    "profile": [</a:t>
            </a:r>
          </a:p>
          <a:p>
            <a:r>
              <a:rPr lang="en-US" sz="1400" dirty="0"/>
              <a:t>      "http://fhir.hl7.org.nz/dstu2/StructureDefinition/</a:t>
            </a:r>
            <a:r>
              <a:rPr lang="en-US" sz="1400" dirty="0" err="1"/>
              <a:t>ohAllergyIntolerance</a:t>
            </a:r>
            <a:r>
              <a:rPr lang="en-US" sz="1400" dirty="0"/>
              <a:t>"</a:t>
            </a:r>
          </a:p>
          <a:p>
            <a:r>
              <a:rPr lang="en-US" sz="1400" dirty="0"/>
              <a:t>    ]</a:t>
            </a:r>
          </a:p>
          <a:p>
            <a:r>
              <a:rPr lang="en-US" sz="1400" dirty="0"/>
              <a:t>  },</a:t>
            </a:r>
          </a:p>
          <a:p>
            <a:r>
              <a:rPr lang="en-US" sz="1400" dirty="0"/>
              <a:t>  "extension": [</a:t>
            </a:r>
          </a:p>
          <a:p>
            <a:r>
              <a:rPr lang="en-US" sz="1400" dirty="0"/>
              <a:t>    {</a:t>
            </a:r>
          </a:p>
          <a:p>
            <a:r>
              <a:rPr lang="en-US" sz="1400" dirty="0"/>
              <a:t>      "</a:t>
            </a:r>
            <a:r>
              <a:rPr lang="en-US" sz="1400" dirty="0" err="1"/>
              <a:t>url</a:t>
            </a:r>
            <a:r>
              <a:rPr lang="en-US" sz="1400" dirty="0"/>
              <a:t>": </a:t>
            </a:r>
            <a:r>
              <a:rPr lang="en-US" sz="1400" dirty="0" smtClean="0">
                <a:hlinkClick r:id="rId2"/>
              </a:rPr>
              <a:t>http</a:t>
            </a:r>
            <a:r>
              <a:rPr lang="en-US" sz="1400" dirty="0">
                <a:hlinkClick r:id="rId2"/>
              </a:rPr>
              <a:t>://fhir.hl7.org.nz/dstu2/StructureDefinition/al-</a:t>
            </a:r>
            <a:r>
              <a:rPr lang="en-US" sz="1400" dirty="0" smtClean="0">
                <a:hlinkClick r:id="rId2"/>
              </a:rPr>
              <a:t>certainty</a:t>
            </a:r>
            <a:r>
              <a:rPr lang="en-US" sz="1400" dirty="0" smtClean="0"/>
              <a:t>”,</a:t>
            </a:r>
            <a:endParaRPr lang="en-US" sz="1400" dirty="0"/>
          </a:p>
          <a:p>
            <a:r>
              <a:rPr lang="en-US" sz="1400" dirty="0"/>
              <a:t>      "</a:t>
            </a:r>
            <a:r>
              <a:rPr lang="en-US" sz="1400" dirty="0" err="1"/>
              <a:t>valueCodeableConcept</a:t>
            </a:r>
            <a:r>
              <a:rPr lang="en-US" sz="1400" dirty="0"/>
              <a:t>": {</a:t>
            </a:r>
          </a:p>
          <a:p>
            <a:r>
              <a:rPr lang="en-US" sz="1400" dirty="0"/>
              <a:t>        "text": "really sure"</a:t>
            </a:r>
          </a:p>
          <a:p>
            <a:r>
              <a:rPr lang="en-US" sz="1400" dirty="0"/>
              <a:t>      }</a:t>
            </a:r>
          </a:p>
          <a:p>
            <a:r>
              <a:rPr lang="en-US" sz="1400" dirty="0"/>
              <a:t>    }</a:t>
            </a:r>
          </a:p>
          <a:p>
            <a:r>
              <a:rPr lang="en-US" sz="1400" dirty="0"/>
              <a:t>  ],</a:t>
            </a:r>
          </a:p>
          <a:p>
            <a:r>
              <a:rPr lang="en-US" sz="1400" dirty="0"/>
              <a:t>  "patient": {</a:t>
            </a:r>
          </a:p>
          <a:p>
            <a:r>
              <a:rPr lang="en-US" sz="1400" dirty="0"/>
              <a:t>    "reference": "Patient/14317",</a:t>
            </a:r>
          </a:p>
          <a:p>
            <a:r>
              <a:rPr lang="en-US" sz="1400" dirty="0"/>
              <a:t>    "display": "Eve E. Everywoman "</a:t>
            </a:r>
          </a:p>
          <a:p>
            <a:r>
              <a:rPr lang="en-US" sz="1400" dirty="0"/>
              <a:t>  }</a:t>
            </a:r>
          </a:p>
          <a:p>
            <a:r>
              <a:rPr lang="en-US" sz="14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802474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Validating a claim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It’s only a claim…</a:t>
            </a:r>
          </a:p>
          <a:p>
            <a:r>
              <a:rPr lang="en-US" dirty="0" smtClean="0"/>
              <a:t>Tooling (java) that can check</a:t>
            </a:r>
          </a:p>
          <a:p>
            <a:pPr lvl="1"/>
            <a:r>
              <a:rPr lang="en-US" dirty="0" smtClean="0"/>
              <a:t>One resource can be conformant to multiple profiles</a:t>
            </a:r>
          </a:p>
          <a:p>
            <a:r>
              <a:rPr lang="en-US" dirty="0" smtClean="0"/>
              <a:t>For design, use $validate operation</a:t>
            </a:r>
          </a:p>
          <a:p>
            <a:pPr lvl="1"/>
            <a:r>
              <a:rPr lang="en-US" dirty="0">
                <a:hlinkClick r:id="rId2"/>
              </a:rPr>
              <a:t>http://hl7.org/fhir/resource-operations.html#</a:t>
            </a:r>
            <a:r>
              <a:rPr lang="en-US" dirty="0" smtClean="0">
                <a:hlinkClick r:id="rId2"/>
              </a:rPr>
              <a:t>validate</a:t>
            </a:r>
            <a:endParaRPr lang="en-US" dirty="0" smtClean="0"/>
          </a:p>
          <a:p>
            <a:pPr lvl="1"/>
            <a:r>
              <a:rPr lang="en-US" dirty="0" smtClean="0"/>
              <a:t>Or use XML schema / </a:t>
            </a:r>
            <a:r>
              <a:rPr lang="en-US" dirty="0" err="1" smtClean="0"/>
              <a:t>schematron</a:t>
            </a:r>
            <a:endParaRPr lang="en-US" dirty="0" smtClean="0"/>
          </a:p>
          <a:p>
            <a:pPr lvl="1"/>
            <a:r>
              <a:rPr lang="en-US" dirty="0" smtClean="0"/>
              <a:t>Or java validator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161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424431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mtClean="0"/>
              <a:t>(Distributed) validation</a:t>
            </a:r>
            <a:endParaRPr lang="en-GB" dirty="0"/>
          </a:p>
        </p:txBody>
      </p:sp>
      <p:pic>
        <p:nvPicPr>
          <p:cNvPr id="5" name="Picture 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844825"/>
            <a:ext cx="1357190" cy="22619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 descr="http://icons.iconarchive.com/icons/icons-land/vista-hardware-devices/256/Home-Server-icon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2016" y="2214736"/>
            <a:ext cx="1790328" cy="1790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635898" y="1979548"/>
            <a:ext cx="1462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App’s server</a:t>
            </a:r>
            <a:endParaRPr lang="nl-NL" dirty="0"/>
          </a:p>
        </p:txBody>
      </p:sp>
      <p:sp>
        <p:nvSpPr>
          <p:cNvPr id="7" name="Right Arrow 6"/>
          <p:cNvSpPr/>
          <p:nvPr/>
        </p:nvSpPr>
        <p:spPr bwMode="auto">
          <a:xfrm>
            <a:off x="1835696" y="2743200"/>
            <a:ext cx="1800200" cy="1032115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Store &amp;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Validate</a:t>
            </a:r>
            <a:endParaRPr kumimoji="0" lang="nl-NL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9" name="Picture 2" descr="http://icons.iconarchive.com/icons/icons-land/vista-hardware-devices/256/Home-Server-icon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2072" y="3294856"/>
            <a:ext cx="1790328" cy="1790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5908914" y="2936367"/>
            <a:ext cx="2736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Country validation server</a:t>
            </a:r>
            <a:endParaRPr lang="nl-NL" dirty="0"/>
          </a:p>
        </p:txBody>
      </p:sp>
      <p:sp>
        <p:nvSpPr>
          <p:cNvPr id="11" name="Right Arrow 10"/>
          <p:cNvSpPr/>
          <p:nvPr/>
        </p:nvSpPr>
        <p:spPr bwMode="auto">
          <a:xfrm rot="1780419">
            <a:off x="5228451" y="3302138"/>
            <a:ext cx="1224136" cy="775101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Validate Y</a:t>
            </a:r>
            <a:endParaRPr kumimoji="0" lang="nl-NL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3707904" y="3236979"/>
            <a:ext cx="1368152" cy="33702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Profile X</a:t>
            </a:r>
            <a:endParaRPr lang="en-US" b="1" dirty="0" smtClean="0">
              <a:latin typeface="Arial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7277236" y="4465283"/>
            <a:ext cx="1368152" cy="41151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Profile Y</a:t>
            </a:r>
            <a:endParaRPr lang="en-US" b="1" dirty="0" smtClean="0">
              <a:latin typeface="Arial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6516216" y="5157192"/>
            <a:ext cx="1368152" cy="40540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Profile Y</a:t>
            </a:r>
            <a:endParaRPr lang="en-US" b="1" dirty="0" smtClean="0">
              <a:latin typeface="Arial" charset="0"/>
            </a:endParaRPr>
          </a:p>
        </p:txBody>
      </p:sp>
      <p:sp>
        <p:nvSpPr>
          <p:cNvPr id="8" name="Bent-Up Arrow 7"/>
          <p:cNvSpPr/>
          <p:nvPr/>
        </p:nvSpPr>
        <p:spPr bwMode="auto">
          <a:xfrm rot="8936927" flipV="1">
            <a:off x="5143849" y="3647420"/>
            <a:ext cx="950896" cy="2398188"/>
          </a:xfrm>
          <a:prstGeom prst="bentUpArrow">
            <a:avLst>
              <a:gd name="adj1" fmla="val 28879"/>
              <a:gd name="adj2" fmla="val 18824"/>
              <a:gd name="adj3" fmla="val 27264"/>
            </a:avLst>
          </a:prstGeom>
          <a:solidFill>
            <a:schemeClr val="accent5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 rot="3514489">
            <a:off x="4558192" y="5003304"/>
            <a:ext cx="18352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Arial" charset="0"/>
              </a:rPr>
              <a:t>Download &amp; Validate</a:t>
            </a:r>
            <a:endParaRPr lang="nl-NL" sz="1400" dirty="0">
              <a:latin typeface="Arial" charset="0"/>
            </a:endParaRPr>
          </a:p>
        </p:txBody>
      </p:sp>
      <p:sp>
        <p:nvSpPr>
          <p:cNvPr id="15" name="Flowchart: Card 14"/>
          <p:cNvSpPr/>
          <p:nvPr/>
        </p:nvSpPr>
        <p:spPr bwMode="auto">
          <a:xfrm rot="19871185">
            <a:off x="1860612" y="2324585"/>
            <a:ext cx="1069158" cy="504056"/>
          </a:xfrm>
          <a:prstGeom prst="flowChartPunchedCard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l-NL" sz="1600" i="1" dirty="0" smtClean="0"/>
              <a:t>Profile X</a:t>
            </a:r>
            <a:endParaRPr kumimoji="0" lang="nl-NL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" name="Flowchart: Card 16"/>
          <p:cNvSpPr/>
          <p:nvPr/>
        </p:nvSpPr>
        <p:spPr bwMode="auto">
          <a:xfrm rot="19871185">
            <a:off x="2541822" y="2397177"/>
            <a:ext cx="1069158" cy="504056"/>
          </a:xfrm>
          <a:prstGeom prst="flowChartPunchedCard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l-NL" sz="1600" i="1" dirty="0" smtClean="0"/>
              <a:t>Profile Y</a:t>
            </a:r>
            <a:endParaRPr kumimoji="0" lang="nl-NL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6841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Implementation Guide:</a:t>
            </a:r>
            <a:br>
              <a:rPr lang="en-GB" dirty="0" smtClean="0"/>
            </a:br>
            <a:r>
              <a:rPr lang="en-GB" dirty="0" smtClean="0"/>
              <a:t>Data Access Framework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163</a:t>
            </a:fld>
            <a:endParaRPr lang="en-CA" dirty="0"/>
          </a:p>
        </p:txBody>
      </p:sp>
      <p:sp>
        <p:nvSpPr>
          <p:cNvPr id="5" name="TextBox 4"/>
          <p:cNvSpPr txBox="1"/>
          <p:nvPr/>
        </p:nvSpPr>
        <p:spPr>
          <a:xfrm>
            <a:off x="2895600" y="6119569"/>
            <a:ext cx="32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http://hl7.org/fhir/daf/daf.html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694" y="1828800"/>
            <a:ext cx="7588306" cy="3962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48516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Viewing Profiles:</a:t>
            </a:r>
            <a:br>
              <a:rPr lang="en-US" dirty="0" smtClean="0"/>
            </a:br>
            <a:r>
              <a:rPr lang="en-US" dirty="0" smtClean="0"/>
              <a:t>clinFHIR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Select Profile</a:t>
            </a:r>
          </a:p>
          <a:p>
            <a:pPr lvl="1"/>
            <a:r>
              <a:rPr lang="en-US" dirty="0" smtClean="0"/>
              <a:t>Look at structure</a:t>
            </a:r>
          </a:p>
          <a:p>
            <a:pPr lvl="1"/>
            <a:r>
              <a:rPr lang="en-US" dirty="0" smtClean="0"/>
              <a:t>Build resource</a:t>
            </a:r>
          </a:p>
          <a:p>
            <a:pPr lvl="1"/>
            <a:endParaRPr lang="en-US" dirty="0"/>
          </a:p>
          <a:p>
            <a:r>
              <a:rPr lang="en-US" dirty="0" err="1" smtClean="0"/>
              <a:t>clinfhir.com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164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784442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Moving on…</a:t>
            </a:r>
            <a:endParaRPr lang="en-GB" dirty="0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3649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STU-3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1000" y="1828800"/>
            <a:ext cx="7772400" cy="3200400"/>
          </a:xfrm>
        </p:spPr>
        <p:txBody>
          <a:bodyPr/>
          <a:lstStyle/>
          <a:p>
            <a:r>
              <a:rPr lang="en-US" dirty="0" smtClean="0"/>
              <a:t>Modules</a:t>
            </a:r>
          </a:p>
          <a:p>
            <a:r>
              <a:rPr lang="en-US" dirty="0" smtClean="0"/>
              <a:t>Updated and new resources</a:t>
            </a:r>
          </a:p>
          <a:p>
            <a:r>
              <a:rPr lang="en-US" dirty="0" smtClean="0"/>
              <a:t>Decision Support</a:t>
            </a:r>
          </a:p>
          <a:p>
            <a:r>
              <a:rPr lang="en-US" dirty="0" smtClean="0"/>
              <a:t>CQF</a:t>
            </a:r>
          </a:p>
          <a:p>
            <a:r>
              <a:rPr lang="en-US" dirty="0" smtClean="0"/>
              <a:t>Implementation </a:t>
            </a:r>
            <a:r>
              <a:rPr lang="en-US" dirty="0"/>
              <a:t>Guides</a:t>
            </a:r>
          </a:p>
          <a:p>
            <a:r>
              <a:rPr lang="en-US" dirty="0" smtClean="0"/>
              <a:t>Workflow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166</a:t>
            </a:fld>
            <a:endParaRPr lang="en-CA" dirty="0"/>
          </a:p>
        </p:txBody>
      </p:sp>
      <p:sp>
        <p:nvSpPr>
          <p:cNvPr id="6" name="TextBox 5"/>
          <p:cNvSpPr txBox="1"/>
          <p:nvPr/>
        </p:nvSpPr>
        <p:spPr>
          <a:xfrm>
            <a:off x="838200" y="5486400"/>
            <a:ext cx="6622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https://onfhir.hl7.org/2016/08/24/fhir-stu3-ballot-documentation/</a:t>
            </a:r>
          </a:p>
        </p:txBody>
      </p:sp>
    </p:spTree>
    <p:extLst>
      <p:ext uri="{BB962C8B-B14F-4D97-AF65-F5344CB8AC3E}">
        <p14:creationId xmlns:p14="http://schemas.microsoft.com/office/powerpoint/2010/main" val="2568970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Extending FHIR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FluentPath</a:t>
            </a:r>
            <a:endParaRPr lang="en-US" dirty="0" smtClean="0"/>
          </a:p>
          <a:p>
            <a:pPr lvl="1"/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ewoutkramer</a:t>
            </a:r>
            <a:r>
              <a:rPr lang="en-US" dirty="0"/>
              <a:t>/</a:t>
            </a:r>
            <a:r>
              <a:rPr lang="en-US" dirty="0" err="1"/>
              <a:t>fhirpath</a:t>
            </a:r>
            <a:endParaRPr lang="en-US" dirty="0" smtClean="0"/>
          </a:p>
          <a:p>
            <a:r>
              <a:rPr lang="en-US" dirty="0" smtClean="0"/>
              <a:t>FHIR Mapping Language</a:t>
            </a:r>
          </a:p>
          <a:p>
            <a:pPr lvl="1"/>
            <a:r>
              <a:rPr lang="en-US" dirty="0">
                <a:hlinkClick r:id="rId2"/>
              </a:rPr>
              <a:t>http://hl7.org/fhir/2016May/mapping-</a:t>
            </a:r>
            <a:r>
              <a:rPr lang="en-US" dirty="0" smtClean="0">
                <a:hlinkClick r:id="rId2"/>
              </a:rPr>
              <a:t>language.html</a:t>
            </a:r>
            <a:endParaRPr lang="en-US" dirty="0" smtClean="0"/>
          </a:p>
          <a:p>
            <a:r>
              <a:rPr lang="en-US" dirty="0" smtClean="0"/>
              <a:t>CDS Hooks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167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537734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04992" y="432717"/>
            <a:ext cx="8181808" cy="634083"/>
          </a:xfrm>
        </p:spPr>
        <p:txBody>
          <a:bodyPr>
            <a:noAutofit/>
          </a:bodyPr>
          <a:lstStyle/>
          <a:p>
            <a:r>
              <a:rPr lang="en-US" sz="4000" b="0" dirty="0" smtClean="0">
                <a:solidFill>
                  <a:srgbClr val="636360"/>
                </a:solidFill>
                <a:latin typeface="+mj-lt"/>
                <a:ea typeface="ＭＳ Ｐゴシック" pitchFamily="34" charset="-128"/>
                <a:cs typeface="+mn-cs"/>
              </a:rPr>
              <a:t>SMART</a:t>
            </a:r>
            <a:endParaRPr lang="en-US" sz="4000" b="0" dirty="0">
              <a:solidFill>
                <a:srgbClr val="636360"/>
              </a:solidFill>
              <a:latin typeface="+mj-lt"/>
              <a:ea typeface="ＭＳ Ｐゴシック" pitchFamily="34" charset="-128"/>
              <a:cs typeface="+mn-cs"/>
            </a:endParaRPr>
          </a:p>
        </p:txBody>
      </p:sp>
      <p:pic>
        <p:nvPicPr>
          <p:cNvPr id="2" name="Picture 1" descr="david Haye last ima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896" y="1105033"/>
            <a:ext cx="8464211" cy="5600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200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exposing a </a:t>
            </a:r>
            <a:r>
              <a:rPr lang="en-GB" dirty="0" err="1" smtClean="0"/>
              <a:t>fhir</a:t>
            </a:r>
            <a:r>
              <a:rPr lang="en-GB" dirty="0" smtClean="0"/>
              <a:t> service</a:t>
            </a:r>
            <a:endParaRPr lang="en-GB" dirty="0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mtClean="0"/>
              <a:t>FHIR in practice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2193660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Architectures</a:t>
            </a:r>
            <a:endParaRPr lang="en-GB" dirty="0"/>
          </a:p>
        </p:txBody>
      </p:sp>
      <p:cxnSp>
        <p:nvCxnSpPr>
          <p:cNvPr id="18" name="Straight Connector 17"/>
          <p:cNvCxnSpPr/>
          <p:nvPr/>
        </p:nvCxnSpPr>
        <p:spPr bwMode="auto">
          <a:xfrm flipH="1" flipV="1">
            <a:off x="1942925" y="4085392"/>
            <a:ext cx="10951" cy="1070188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9" name="Oval 18"/>
          <p:cNvSpPr/>
          <p:nvPr/>
        </p:nvSpPr>
        <p:spPr bwMode="auto">
          <a:xfrm>
            <a:off x="1485824" y="4874474"/>
            <a:ext cx="936104" cy="691643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NL" sz="1400" b="1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Arial" charset="0"/>
                <a:cs typeface="Arial" charset="0"/>
              </a:rPr>
              <a:t>FHIR</a:t>
            </a:r>
          </a:p>
        </p:txBody>
      </p:sp>
      <p:sp>
        <p:nvSpPr>
          <p:cNvPr id="20" name="Rectangle 19"/>
          <p:cNvSpPr/>
          <p:nvPr/>
        </p:nvSpPr>
        <p:spPr bwMode="auto">
          <a:xfrm>
            <a:off x="1051213" y="3683210"/>
            <a:ext cx="1440160" cy="595632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nl-NL" sz="12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Broker</a:t>
            </a:r>
            <a:endParaRPr kumimoji="0" lang="nl-NL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815848" y="2003378"/>
            <a:ext cx="669976" cy="1732627"/>
            <a:chOff x="3876972" y="2147532"/>
            <a:chExt cx="669976" cy="1425484"/>
          </a:xfrm>
        </p:grpSpPr>
        <p:cxnSp>
          <p:nvCxnSpPr>
            <p:cNvPr id="22" name="Straight Connector 21"/>
            <p:cNvCxnSpPr/>
            <p:nvPr/>
          </p:nvCxnSpPr>
          <p:spPr bwMode="auto">
            <a:xfrm flipV="1">
              <a:off x="4355976" y="2492896"/>
              <a:ext cx="0" cy="1080120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23" name="Oval 22"/>
            <p:cNvSpPr/>
            <p:nvPr/>
          </p:nvSpPr>
          <p:spPr bwMode="auto">
            <a:xfrm>
              <a:off x="3876972" y="2147532"/>
              <a:ext cx="669976" cy="561388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nl-NL" sz="1600" b="1" i="0" u="none" strike="noStrike" cap="none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latin typeface="Arial" charset="0"/>
                  <a:cs typeface="Arial" charset="0"/>
                </a:rPr>
                <a:t>v3</a:t>
              </a:r>
            </a:p>
          </p:txBody>
        </p:sp>
      </p:grpSp>
      <p:sp>
        <p:nvSpPr>
          <p:cNvPr id="24" name="Rectangle 23"/>
          <p:cNvSpPr/>
          <p:nvPr/>
        </p:nvSpPr>
        <p:spPr bwMode="auto">
          <a:xfrm>
            <a:off x="659088" y="4202399"/>
            <a:ext cx="2232248" cy="1563865"/>
          </a:xfrm>
          <a:prstGeom prst="rect">
            <a:avLst/>
          </a:prstGeom>
          <a:noFill/>
          <a:ln cap="rnd">
            <a:prstDash val="sys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2400" b="1" i="0" u="none" strike="noStrike" cap="none" normalizeH="0" baseline="0" smtClean="0">
              <a:ln>
                <a:noFill/>
              </a:ln>
              <a:solidFill>
                <a:srgbClr val="FFFFFF"/>
              </a:solidFill>
              <a:effectLst/>
              <a:latin typeface="Arial" charset="0"/>
              <a:cs typeface="Arial" charset="0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1846449" y="2604041"/>
            <a:ext cx="669976" cy="1079171"/>
            <a:chOff x="3876972" y="2147532"/>
            <a:chExt cx="669976" cy="809378"/>
          </a:xfrm>
        </p:grpSpPr>
        <p:cxnSp>
          <p:nvCxnSpPr>
            <p:cNvPr id="26" name="Straight Connector 25"/>
            <p:cNvCxnSpPr/>
            <p:nvPr/>
          </p:nvCxnSpPr>
          <p:spPr bwMode="auto">
            <a:xfrm flipV="1">
              <a:off x="4355976" y="2492897"/>
              <a:ext cx="0" cy="464013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27" name="Oval 26"/>
            <p:cNvSpPr/>
            <p:nvPr/>
          </p:nvSpPr>
          <p:spPr bwMode="auto">
            <a:xfrm>
              <a:off x="3876972" y="2147532"/>
              <a:ext cx="669976" cy="561388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nl-NL" sz="1600" b="1" i="0" u="none" strike="noStrike" cap="none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latin typeface="Arial" charset="0"/>
                  <a:cs typeface="Arial" charset="0"/>
                </a:rPr>
                <a:t>v2</a:t>
              </a:r>
            </a:p>
          </p:txBody>
        </p:sp>
      </p:grpSp>
      <p:sp>
        <p:nvSpPr>
          <p:cNvPr id="29" name="Rectangle 28"/>
          <p:cNvSpPr/>
          <p:nvPr/>
        </p:nvSpPr>
        <p:spPr bwMode="auto">
          <a:xfrm>
            <a:off x="3835996" y="3151588"/>
            <a:ext cx="1440160" cy="96010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NL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  <a:t>PHR</a:t>
            </a:r>
          </a:p>
        </p:txBody>
      </p:sp>
      <p:cxnSp>
        <p:nvCxnSpPr>
          <p:cNvPr id="30" name="Straight Connector 29"/>
          <p:cNvCxnSpPr/>
          <p:nvPr/>
        </p:nvCxnSpPr>
        <p:spPr bwMode="auto">
          <a:xfrm flipV="1">
            <a:off x="4052020" y="2503517"/>
            <a:ext cx="0" cy="648071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 bwMode="auto">
          <a:xfrm>
            <a:off x="3429000" y="1831441"/>
            <a:ext cx="2232248" cy="2496278"/>
          </a:xfrm>
          <a:prstGeom prst="rect">
            <a:avLst/>
          </a:prstGeom>
          <a:noFill/>
          <a:ln cap="rnd">
            <a:prstDash val="sys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2400" b="1" i="0" u="none" strike="noStrike" cap="none" normalizeH="0" baseline="0" smtClean="0">
              <a:ln>
                <a:noFill/>
              </a:ln>
              <a:solidFill>
                <a:srgbClr val="FFFFFF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32" name="Oval 31"/>
          <p:cNvSpPr/>
          <p:nvPr/>
        </p:nvSpPr>
        <p:spPr bwMode="auto">
          <a:xfrm>
            <a:off x="4454872" y="2499506"/>
            <a:ext cx="936104" cy="691643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NL" sz="1400" b="1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Arial" charset="0"/>
                <a:cs typeface="Arial" charset="0"/>
              </a:rPr>
              <a:t>FHIR</a:t>
            </a:r>
          </a:p>
        </p:txBody>
      </p:sp>
      <p:sp>
        <p:nvSpPr>
          <p:cNvPr id="33" name="Rectangle 32"/>
          <p:cNvSpPr/>
          <p:nvPr/>
        </p:nvSpPr>
        <p:spPr bwMode="auto">
          <a:xfrm>
            <a:off x="3988396" y="2006889"/>
            <a:ext cx="1024780" cy="531651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NL" sz="24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  <a:t>App</a:t>
            </a:r>
            <a:endParaRPr kumimoji="0" lang="nl-NL" sz="2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35" name="Rectangle 34"/>
          <p:cNvSpPr/>
          <p:nvPr/>
        </p:nvSpPr>
        <p:spPr bwMode="auto">
          <a:xfrm>
            <a:off x="6328130" y="2811460"/>
            <a:ext cx="2358669" cy="1792425"/>
          </a:xfrm>
          <a:prstGeom prst="rect">
            <a:avLst/>
          </a:prstGeom>
          <a:noFill/>
          <a:ln cap="rnd">
            <a:prstDash val="sys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2400" b="1" i="0" u="none" strike="noStrike" cap="none" normalizeH="0" baseline="0" smtClean="0">
              <a:ln>
                <a:noFill/>
              </a:ln>
              <a:solidFill>
                <a:srgbClr val="FFFFFF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37" name="Rectangle 36"/>
          <p:cNvSpPr/>
          <p:nvPr/>
        </p:nvSpPr>
        <p:spPr bwMode="auto">
          <a:xfrm>
            <a:off x="6701491" y="4306069"/>
            <a:ext cx="1440160" cy="595632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nl-NL" sz="1200" dirty="0" err="1" smtClean="0">
                <a:solidFill>
                  <a:schemeClr val="tx1"/>
                </a:solidFill>
                <a:latin typeface="Arial" charset="0"/>
                <a:cs typeface="Arial" charset="0"/>
              </a:rPr>
              <a:t>Comm</a:t>
            </a:r>
            <a:r>
              <a:rPr lang="nl-NL" sz="12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.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nl-NL" sz="12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Interface</a:t>
            </a:r>
            <a:endParaRPr kumimoji="0" lang="nl-NL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38" name="Rectangle 37"/>
          <p:cNvSpPr/>
          <p:nvPr/>
        </p:nvSpPr>
        <p:spPr bwMode="auto">
          <a:xfrm>
            <a:off x="6705600" y="4900557"/>
            <a:ext cx="1440160" cy="72340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nl-NL" sz="2400" b="1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DB</a:t>
            </a:r>
            <a:endParaRPr kumimoji="0" lang="nl-NL" sz="2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cxnSp>
        <p:nvCxnSpPr>
          <p:cNvPr id="39" name="Straight Connector 38"/>
          <p:cNvCxnSpPr/>
          <p:nvPr/>
        </p:nvCxnSpPr>
        <p:spPr bwMode="auto">
          <a:xfrm flipV="1">
            <a:off x="7467600" y="3617525"/>
            <a:ext cx="0" cy="730778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0" name="Oval 39"/>
          <p:cNvSpPr/>
          <p:nvPr/>
        </p:nvSpPr>
        <p:spPr bwMode="auto">
          <a:xfrm>
            <a:off x="7010400" y="3037283"/>
            <a:ext cx="936104" cy="691643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NL" sz="1400" b="1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Arial" charset="0"/>
                <a:cs typeface="Arial" charset="0"/>
              </a:rPr>
              <a:t>FHIR</a:t>
            </a:r>
          </a:p>
        </p:txBody>
      </p:sp>
    </p:spTree>
    <p:extLst>
      <p:ext uri="{BB962C8B-B14F-4D97-AF65-F5344CB8AC3E}">
        <p14:creationId xmlns:p14="http://schemas.microsoft.com/office/powerpoint/2010/main" val="4079803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332657"/>
            <a:ext cx="6839272" cy="1152128"/>
          </a:xfrm>
        </p:spPr>
        <p:txBody>
          <a:bodyPr/>
          <a:lstStyle/>
          <a:p>
            <a:r>
              <a:rPr lang="en-US" dirty="0" smtClean="0"/>
              <a:t>Process for Organizations exposing 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Design / Gap analysis between internal data stores &amp; FHIR</a:t>
            </a:r>
          </a:p>
          <a:p>
            <a:pPr lvl="1"/>
            <a:r>
              <a:rPr lang="en-US" sz="2400" dirty="0" smtClean="0"/>
              <a:t>Outcome = resources, extensions &amp; constraints</a:t>
            </a:r>
          </a:p>
          <a:p>
            <a:r>
              <a:rPr lang="en-US" sz="2800" dirty="0" smtClean="0"/>
              <a:t>Find / build extensions &amp; publish</a:t>
            </a:r>
          </a:p>
          <a:p>
            <a:pPr lvl="1"/>
            <a:r>
              <a:rPr lang="en-US" sz="2400" dirty="0" smtClean="0"/>
              <a:t>Which registries?</a:t>
            </a:r>
          </a:p>
          <a:p>
            <a:pPr lvl="1"/>
            <a:r>
              <a:rPr lang="en-US" sz="2400" dirty="0" smtClean="0"/>
              <a:t>URI </a:t>
            </a:r>
            <a:r>
              <a:rPr lang="en-US" sz="2400" dirty="0" err="1" smtClean="0"/>
              <a:t>vs</a:t>
            </a:r>
            <a:r>
              <a:rPr lang="en-US" sz="2400" dirty="0" smtClean="0"/>
              <a:t> URL</a:t>
            </a:r>
          </a:p>
          <a:p>
            <a:r>
              <a:rPr lang="en-US" sz="2800" dirty="0" smtClean="0"/>
              <a:t>Build &amp; publish profile 	</a:t>
            </a:r>
          </a:p>
          <a:p>
            <a:r>
              <a:rPr lang="en-US" sz="2800" dirty="0" smtClean="0"/>
              <a:t>Update Conformance resource</a:t>
            </a:r>
          </a:p>
          <a:p>
            <a:pPr lvl="1"/>
            <a:r>
              <a:rPr lang="en-US" sz="2300" dirty="0" smtClean="0"/>
              <a:t>Including operations</a:t>
            </a:r>
          </a:p>
          <a:p>
            <a:r>
              <a:rPr lang="en-US" sz="2800" dirty="0" smtClean="0"/>
              <a:t>Use clinFHIR for samples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170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009488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thoughts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1000" y="1828800"/>
            <a:ext cx="8077200" cy="4552528"/>
          </a:xfrm>
        </p:spPr>
        <p:txBody>
          <a:bodyPr/>
          <a:lstStyle/>
          <a:p>
            <a:r>
              <a:rPr lang="en-US" dirty="0" smtClean="0"/>
              <a:t>Study the spec</a:t>
            </a:r>
          </a:p>
          <a:p>
            <a:pPr lvl="1"/>
            <a:r>
              <a:rPr lang="en-US" dirty="0" smtClean="0"/>
              <a:t>Much more than resource </a:t>
            </a:r>
            <a:r>
              <a:rPr lang="en-US" dirty="0" err="1" smtClean="0"/>
              <a:t>lsist</a:t>
            </a:r>
            <a:endParaRPr lang="en-US" dirty="0" smtClean="0"/>
          </a:p>
          <a:p>
            <a:r>
              <a:rPr lang="en-US" dirty="0" smtClean="0"/>
              <a:t>Use a library</a:t>
            </a:r>
          </a:p>
          <a:p>
            <a:r>
              <a:rPr lang="en-US" dirty="0" smtClean="0"/>
              <a:t>Expose a Conformance resource</a:t>
            </a:r>
          </a:p>
          <a:p>
            <a:r>
              <a:rPr lang="en-US" dirty="0" smtClean="0"/>
              <a:t>Create profiles</a:t>
            </a:r>
          </a:p>
          <a:p>
            <a:r>
              <a:rPr lang="en-US" dirty="0" smtClean="0"/>
              <a:t>Utilize testing resources</a:t>
            </a:r>
          </a:p>
          <a:p>
            <a:pPr lvl="1"/>
            <a:r>
              <a:rPr lang="en-US" dirty="0">
                <a:hlinkClick r:id="rId2"/>
              </a:rPr>
              <a:t>http://www.aegis.net/</a:t>
            </a:r>
            <a:r>
              <a:rPr lang="en-US" dirty="0" smtClean="0">
                <a:hlinkClick r:id="rId2"/>
              </a:rPr>
              <a:t>touchstone.html</a:t>
            </a:r>
            <a:endParaRPr lang="en-US" dirty="0" smtClean="0"/>
          </a:p>
          <a:p>
            <a:r>
              <a:rPr lang="en-US" dirty="0" smtClean="0"/>
              <a:t>Come to a Connectathon</a:t>
            </a:r>
          </a:p>
          <a:p>
            <a:r>
              <a:rPr lang="en-US" dirty="0" smtClean="0"/>
              <a:t>Join the community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171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79514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332657"/>
            <a:ext cx="7753672" cy="1152128"/>
          </a:xfrm>
        </p:spPr>
        <p:txBody>
          <a:bodyPr/>
          <a:lstStyle/>
          <a:p>
            <a:r>
              <a:rPr lang="en-US" dirty="0" smtClean="0"/>
              <a:t>Adding profile claims to 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Technically easy</a:t>
            </a:r>
          </a:p>
          <a:p>
            <a:pPr lvl="1"/>
            <a:r>
              <a:rPr lang="en-US" sz="2400" dirty="0" err="1" smtClean="0"/>
              <a:t>Meta.profile</a:t>
            </a:r>
            <a:r>
              <a:rPr lang="en-US" sz="2400" dirty="0" smtClean="0"/>
              <a:t>[]</a:t>
            </a:r>
          </a:p>
          <a:p>
            <a:r>
              <a:rPr lang="en-US" sz="2800" dirty="0" smtClean="0"/>
              <a:t>Can the server decide?</a:t>
            </a:r>
          </a:p>
          <a:p>
            <a:pPr lvl="1"/>
            <a:r>
              <a:rPr lang="en-US" sz="2400" dirty="0" smtClean="0"/>
              <a:t>Or must resource claim – should server validate</a:t>
            </a:r>
          </a:p>
          <a:p>
            <a:r>
              <a:rPr lang="en-US" sz="2800" dirty="0" smtClean="0"/>
              <a:t>If server, then at Read or Write time?</a:t>
            </a:r>
          </a:p>
          <a:p>
            <a:r>
              <a:rPr lang="en-US" sz="2800" dirty="0" smtClean="0"/>
              <a:t>What to do with resources containing data we don’t store</a:t>
            </a:r>
          </a:p>
          <a:p>
            <a:r>
              <a:rPr lang="en-US" sz="2800" dirty="0" smtClean="0"/>
              <a:t>What about non-conformant data?</a:t>
            </a:r>
          </a:p>
          <a:p>
            <a:pPr lvl="1"/>
            <a:r>
              <a:rPr lang="en-US" sz="2400" dirty="0" err="1" smtClean="0"/>
              <a:t>Eg</a:t>
            </a:r>
            <a:r>
              <a:rPr lang="en-US" sz="2400" dirty="0" smtClean="0"/>
              <a:t> have observation in different terminology</a:t>
            </a:r>
          </a:p>
          <a:p>
            <a:pPr lvl="2"/>
            <a:r>
              <a:rPr lang="en-US" sz="2000" dirty="0" smtClean="0"/>
              <a:t>?Client responsibility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172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621326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Implementer Checklist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5638800"/>
            <a:ext cx="7696200" cy="533400"/>
          </a:xfrm>
        </p:spPr>
        <p:txBody>
          <a:bodyPr/>
          <a:lstStyle/>
          <a:p>
            <a:r>
              <a:rPr lang="en-GB" sz="2000" dirty="0" smtClean="0"/>
              <a:t>http://hl7.org/</a:t>
            </a:r>
            <a:r>
              <a:rPr lang="en-GB" sz="2000" dirty="0" err="1" smtClean="0"/>
              <a:t>fhir</a:t>
            </a:r>
            <a:r>
              <a:rPr lang="en-GB" sz="2000" dirty="0" smtClean="0"/>
              <a:t>/Implementation.html#2.0.0.1</a:t>
            </a:r>
            <a:endParaRPr lang="en-GB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173</a:t>
            </a:fld>
            <a:endParaRPr lang="en-CA" dirty="0"/>
          </a:p>
        </p:txBody>
      </p:sp>
      <p:pic>
        <p:nvPicPr>
          <p:cNvPr id="5" name="Picture 4" descr="Screen Shot 2016-04-18 at 8.49.03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22400"/>
            <a:ext cx="9144000" cy="3987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971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332657"/>
            <a:ext cx="7220272" cy="1152128"/>
          </a:xfrm>
        </p:spPr>
        <p:txBody>
          <a:bodyPr/>
          <a:lstStyle/>
          <a:p>
            <a:r>
              <a:rPr lang="en-US" dirty="0" err="1" smtClean="0"/>
              <a:t>Specifier</a:t>
            </a:r>
            <a:r>
              <a:rPr lang="en-US" dirty="0" smtClean="0"/>
              <a:t> to Developer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What’s the Interface?</a:t>
            </a:r>
          </a:p>
          <a:p>
            <a:pPr lvl="1"/>
            <a:r>
              <a:rPr lang="en-US" dirty="0" smtClean="0"/>
              <a:t>Implementation guide</a:t>
            </a:r>
          </a:p>
          <a:p>
            <a:pPr lvl="2"/>
            <a:r>
              <a:rPr lang="en-US" dirty="0" smtClean="0"/>
              <a:t>Conformance resource</a:t>
            </a:r>
          </a:p>
          <a:p>
            <a:pPr lvl="2"/>
            <a:r>
              <a:rPr lang="en-US" dirty="0" smtClean="0"/>
              <a:t>Profiles</a:t>
            </a:r>
          </a:p>
          <a:p>
            <a:pPr lvl="2"/>
            <a:r>
              <a:rPr lang="en-US" dirty="0" smtClean="0"/>
              <a:t>Extension Definitions</a:t>
            </a:r>
          </a:p>
          <a:p>
            <a:pPr lvl="2"/>
            <a:r>
              <a:rPr lang="en-US" dirty="0" err="1" smtClean="0"/>
              <a:t>ValueSets</a:t>
            </a:r>
            <a:endParaRPr lang="en-US" dirty="0" smtClean="0"/>
          </a:p>
          <a:p>
            <a:pPr lvl="2"/>
            <a:r>
              <a:rPr lang="en-US" dirty="0" smtClean="0"/>
              <a:t>Other ‘conformance’ resources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174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700197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Security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1000" y="1828800"/>
            <a:ext cx="8153400" cy="4552528"/>
          </a:xfrm>
        </p:spPr>
        <p:txBody>
          <a:bodyPr/>
          <a:lstStyle/>
          <a:p>
            <a:r>
              <a:rPr lang="en-US" dirty="0" smtClean="0"/>
              <a:t>FHIR is not a security standard</a:t>
            </a:r>
          </a:p>
          <a:p>
            <a:pPr lvl="1"/>
            <a:r>
              <a:rPr lang="en-US" dirty="0" smtClean="0"/>
              <a:t>Leverages existing standards</a:t>
            </a:r>
          </a:p>
          <a:p>
            <a:pPr lvl="1"/>
            <a:r>
              <a:rPr lang="en-US" dirty="0" smtClean="0"/>
              <a:t>SMART (OAuth2)</a:t>
            </a:r>
          </a:p>
          <a:p>
            <a:r>
              <a:rPr lang="en-US" dirty="0" smtClean="0"/>
              <a:t>Security tags</a:t>
            </a:r>
          </a:p>
          <a:p>
            <a:r>
              <a:rPr lang="en-US" dirty="0" smtClean="0"/>
              <a:t>Specialized resources</a:t>
            </a:r>
          </a:p>
          <a:p>
            <a:pPr lvl="1"/>
            <a:r>
              <a:rPr lang="en-US" dirty="0" smtClean="0"/>
              <a:t>Provenance, </a:t>
            </a:r>
            <a:r>
              <a:rPr lang="en-US" dirty="0" err="1" smtClean="0"/>
              <a:t>AuditEvent</a:t>
            </a:r>
            <a:endParaRPr lang="en-US" dirty="0" smtClean="0"/>
          </a:p>
          <a:p>
            <a:r>
              <a:rPr lang="en-US" dirty="0"/>
              <a:t>http://hl7.org/</a:t>
            </a:r>
            <a:r>
              <a:rPr lang="en-US" dirty="0" err="1"/>
              <a:t>fhir</a:t>
            </a:r>
            <a:r>
              <a:rPr lang="en-US" dirty="0"/>
              <a:t>/</a:t>
            </a:r>
            <a:r>
              <a:rPr lang="en-US" dirty="0" err="1"/>
              <a:t>security.html</a:t>
            </a:r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175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61509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The end is near…</a:t>
            </a:r>
            <a:endParaRPr lang="en-GB" dirty="0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2187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Balloting plans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400" dirty="0" smtClean="0"/>
              <a:t>Second Draft Standard for Trial Use ballot (DSTU) complete</a:t>
            </a:r>
          </a:p>
          <a:p>
            <a:pPr lvl="1"/>
            <a:r>
              <a:rPr lang="en-GB" sz="2000" b="1" dirty="0" smtClean="0"/>
              <a:t>FHIR is now published as a DSTU </a:t>
            </a:r>
          </a:p>
          <a:p>
            <a:pPr lvl="2"/>
            <a:r>
              <a:rPr lang="en-GB" sz="1800" b="1" dirty="0" smtClean="0"/>
              <a:t>Now STU</a:t>
            </a:r>
          </a:p>
          <a:p>
            <a:pPr lvl="1"/>
            <a:r>
              <a:rPr lang="en-GB" sz="2000" dirty="0" smtClean="0"/>
              <a:t>Will provide a </a:t>
            </a:r>
            <a:r>
              <a:rPr lang="en-GB" sz="2000" b="1" dirty="0" smtClean="0"/>
              <a:t>semi-stable</a:t>
            </a:r>
            <a:r>
              <a:rPr lang="en-GB" sz="2000" b="1" baseline="0" dirty="0" smtClean="0"/>
              <a:t> platform for implementers </a:t>
            </a:r>
            <a:r>
              <a:rPr lang="en-GB" sz="2000" baseline="0" dirty="0" smtClean="0"/>
              <a:t>while still allowing non-backward-compatible change for Normative version if implementation experience dictates</a:t>
            </a:r>
          </a:p>
          <a:p>
            <a:pPr lvl="1"/>
            <a:r>
              <a:rPr lang="en-GB" sz="2000" dirty="0" smtClean="0"/>
              <a:t>Additional </a:t>
            </a:r>
            <a:r>
              <a:rPr lang="en-GB" sz="2000" b="1" dirty="0" smtClean="0"/>
              <a:t>STU versions every 1.5-2 years to make fixes</a:t>
            </a:r>
            <a:r>
              <a:rPr lang="en-GB" sz="2000" dirty="0" smtClean="0"/>
              <a:t>, introduce new resources</a:t>
            </a:r>
          </a:p>
          <a:p>
            <a:pPr lvl="1"/>
            <a:r>
              <a:rPr lang="en-GB" sz="2000" baseline="0" dirty="0" smtClean="0"/>
              <a:t>Resource maturity</a:t>
            </a:r>
          </a:p>
          <a:p>
            <a:pPr lvl="0"/>
            <a:r>
              <a:rPr lang="en-GB" sz="2400" dirty="0" smtClean="0"/>
              <a:t>Normative is around 2 years out</a:t>
            </a:r>
          </a:p>
          <a:p>
            <a:pPr lvl="1"/>
            <a:r>
              <a:rPr lang="en-GB" sz="2000" dirty="0" smtClean="0"/>
              <a:t>We want *lots* of implementation experience</a:t>
            </a:r>
            <a:r>
              <a:rPr lang="en-GB" sz="2000" baseline="0" dirty="0" smtClean="0"/>
              <a:t> before committing to backward compatibility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71" t="19101" r="26890" b="29814"/>
          <a:stretch/>
        </p:blipFill>
        <p:spPr>
          <a:xfrm>
            <a:off x="6876256" y="260647"/>
            <a:ext cx="2034746" cy="1252151"/>
          </a:xfrm>
          <a:prstGeom prst="rect">
            <a:avLst/>
          </a:prstGeom>
        </p:spPr>
      </p:pic>
      <p:pic>
        <p:nvPicPr>
          <p:cNvPr id="16387" name="Picture 3" descr="C:\Users\office\AppData\Local\Microsoft\Windows\Temporary Internet Files\Content.IE5\2B0EXTZ8\MC900280925[1].wm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5458387"/>
            <a:ext cx="1125555" cy="1166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6412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information/help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http://www.hl7.org/implement/standards/fhir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r>
              <a:rPr lang="en-US" dirty="0">
                <a:hlinkClick r:id="rId3"/>
              </a:rPr>
              <a:t>http://www.fhir.org/</a:t>
            </a:r>
          </a:p>
          <a:p>
            <a:r>
              <a:rPr lang="en-US" dirty="0" smtClean="0">
                <a:hlinkClick r:id="rId3"/>
              </a:rPr>
              <a:t>https</a:t>
            </a:r>
            <a:r>
              <a:rPr lang="en-US" dirty="0">
                <a:hlinkClick r:id="rId3"/>
              </a:rPr>
              <a:t>://chat.fhir.org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r>
              <a:rPr lang="en-US" dirty="0">
                <a:hlinkClick r:id="rId4"/>
              </a:rPr>
              <a:t>http://wiki.hl7.org/index.php?title=</a:t>
            </a:r>
            <a:r>
              <a:rPr lang="en-US" dirty="0" smtClean="0">
                <a:hlinkClick r:id="rId4"/>
              </a:rPr>
              <a:t>FHIR</a:t>
            </a:r>
            <a:endParaRPr lang="en-US" dirty="0" smtClean="0"/>
          </a:p>
          <a:p>
            <a:r>
              <a:rPr lang="en-US" dirty="0">
                <a:hlinkClick r:id="rId5"/>
              </a:rPr>
              <a:t>http://www.healthintersections.com.au</a:t>
            </a:r>
            <a:r>
              <a:rPr lang="en-US" dirty="0" smtClean="0">
                <a:hlinkClick r:id="rId5"/>
              </a:rPr>
              <a:t>/</a:t>
            </a:r>
            <a:endParaRPr lang="en-US" dirty="0" smtClean="0"/>
          </a:p>
          <a:p>
            <a:r>
              <a:rPr lang="en-US" dirty="0">
                <a:hlinkClick r:id="rId6"/>
              </a:rPr>
              <a:t>https://fhirblog.com</a:t>
            </a:r>
            <a:r>
              <a:rPr lang="en-US" dirty="0" smtClean="0">
                <a:hlinkClick r:id="rId6"/>
              </a:rPr>
              <a:t>/</a:t>
            </a:r>
            <a:endParaRPr lang="en-US" dirty="0" smtClean="0"/>
          </a:p>
          <a:p>
            <a:r>
              <a:rPr lang="en-US" dirty="0">
                <a:hlinkClick r:id="rId7"/>
              </a:rPr>
              <a:t>https://thefhirplace.com</a:t>
            </a:r>
            <a:r>
              <a:rPr lang="en-US" smtClean="0">
                <a:hlinkClick r:id="rId7"/>
              </a:rPr>
              <a:t>/</a:t>
            </a:r>
            <a:endParaRPr lang="en-US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178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937486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Next Steps for </a:t>
            </a:r>
            <a:r>
              <a:rPr lang="en-GB" b="1" smtClean="0"/>
              <a:t>you</a:t>
            </a:r>
            <a:endParaRPr lang="en-GB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400" dirty="0" smtClean="0"/>
              <a:t>Read the spec: </a:t>
            </a:r>
            <a:r>
              <a:rPr lang="en-GB" sz="2400" dirty="0" smtClean="0">
                <a:hlinkClick r:id="rId2"/>
              </a:rPr>
              <a:t>http://hl7.org/fhir</a:t>
            </a:r>
            <a:endParaRPr lang="en-GB" sz="2400" dirty="0" smtClean="0"/>
          </a:p>
          <a:p>
            <a:r>
              <a:rPr lang="en-GB" sz="2500" dirty="0" smtClean="0"/>
              <a:t>Try implementing it</a:t>
            </a:r>
          </a:p>
          <a:p>
            <a:r>
              <a:rPr lang="en-GB" sz="2500" dirty="0" smtClean="0"/>
              <a:t>Furore </a:t>
            </a:r>
            <a:r>
              <a:rPr lang="en-GB" sz="2500" dirty="0" err="1" smtClean="0"/>
              <a:t>Devdays</a:t>
            </a:r>
            <a:r>
              <a:rPr lang="en-GB" sz="2500" dirty="0" smtClean="0"/>
              <a:t> </a:t>
            </a:r>
          </a:p>
          <a:p>
            <a:pPr lvl="1"/>
            <a:r>
              <a:rPr lang="en-GB" sz="2000" dirty="0"/>
              <a:t>http://</a:t>
            </a:r>
            <a:r>
              <a:rPr lang="en-GB" sz="2000" dirty="0" err="1"/>
              <a:t>fhir.furore.com</a:t>
            </a:r>
            <a:r>
              <a:rPr lang="en-GB" sz="2000" dirty="0"/>
              <a:t>/</a:t>
            </a:r>
            <a:r>
              <a:rPr lang="en-GB" sz="2000" dirty="0" err="1"/>
              <a:t>devdays</a:t>
            </a:r>
            <a:endParaRPr lang="en-GB" sz="2000" dirty="0" smtClean="0"/>
          </a:p>
          <a:p>
            <a:r>
              <a:rPr lang="en-GB" sz="2000" dirty="0" smtClean="0"/>
              <a:t>C</a:t>
            </a:r>
            <a:r>
              <a:rPr lang="en-GB" sz="2400" dirty="0" smtClean="0"/>
              <a:t>ome to a Connectathon!</a:t>
            </a:r>
          </a:p>
          <a:p>
            <a:r>
              <a:rPr lang="en-GB" sz="2400" dirty="0" smtClean="0"/>
              <a:t>Join the community</a:t>
            </a:r>
          </a:p>
          <a:p>
            <a:pPr lvl="1"/>
            <a:r>
              <a:rPr lang="en-GB" sz="1900" dirty="0"/>
              <a:t>https://</a:t>
            </a:r>
            <a:r>
              <a:rPr lang="en-GB" sz="1900" dirty="0" err="1"/>
              <a:t>chat.fhir.org</a:t>
            </a:r>
            <a:endParaRPr lang="en-GB" sz="1900" dirty="0"/>
          </a:p>
          <a:p>
            <a:pPr lvl="1"/>
            <a:r>
              <a:rPr lang="en-GB" sz="1900" dirty="0" smtClean="0"/>
              <a:t>fhir@lists.hl7.org	               </a:t>
            </a:r>
          </a:p>
          <a:p>
            <a:pPr lvl="1"/>
            <a:r>
              <a:rPr lang="en-GB" sz="1900" dirty="0" smtClean="0"/>
              <a:t>Twitter #FHIR</a:t>
            </a:r>
          </a:p>
          <a:p>
            <a:pPr lvl="1"/>
            <a:r>
              <a:rPr lang="en-GB" sz="1900" dirty="0" err="1" smtClean="0"/>
              <a:t>StackOverflow</a:t>
            </a:r>
            <a:r>
              <a:rPr lang="en-GB" sz="1900" dirty="0" smtClean="0"/>
              <a:t>: hl7 </a:t>
            </a:r>
            <a:r>
              <a:rPr lang="en-GB" sz="1900" dirty="0" err="1" smtClean="0"/>
              <a:t>fhir</a:t>
            </a:r>
            <a:r>
              <a:rPr lang="en-GB" sz="1900" dirty="0" smtClean="0"/>
              <a:t> tag</a:t>
            </a:r>
          </a:p>
          <a:p>
            <a:pPr lvl="1"/>
            <a:r>
              <a:rPr lang="en-GB" sz="1900" dirty="0" smtClean="0"/>
              <a:t>Blogs </a:t>
            </a:r>
            <a:r>
              <a:rPr lang="en-GB" sz="1900" dirty="0"/>
              <a:t>&amp; </a:t>
            </a:r>
            <a:r>
              <a:rPr lang="en-GB" sz="1900" dirty="0" smtClean="0"/>
              <a:t>wiki: </a:t>
            </a:r>
            <a:r>
              <a:rPr lang="en-GB" sz="1900" dirty="0"/>
              <a:t>http://wiki.hl7.org/</a:t>
            </a:r>
            <a:r>
              <a:rPr lang="en-GB" sz="1900" dirty="0" err="1"/>
              <a:t>index.php?title</a:t>
            </a:r>
            <a:r>
              <a:rPr lang="en-GB" sz="1900" dirty="0"/>
              <a:t>=FHIR</a:t>
            </a:r>
            <a:endParaRPr lang="en-GB" sz="1900" dirty="0" smtClean="0"/>
          </a:p>
          <a:p>
            <a:endParaRPr lang="en-GB" sz="2400" dirty="0" smtClean="0"/>
          </a:p>
          <a:p>
            <a:endParaRPr lang="en-GB" sz="2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71" t="19101" r="26890" b="29814"/>
          <a:stretch/>
        </p:blipFill>
        <p:spPr>
          <a:xfrm>
            <a:off x="6876256" y="260648"/>
            <a:ext cx="2034746" cy="1252151"/>
          </a:xfrm>
          <a:prstGeom prst="rect">
            <a:avLst/>
          </a:prstGeom>
        </p:spPr>
      </p:pic>
      <p:pic>
        <p:nvPicPr>
          <p:cNvPr id="18434" name="Picture 2" descr="C:\Users\office\AppData\Local\Microsoft\Windows\Temporary Internet Files\Content.IE5\272C75AG\MP900422961[1]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2348880"/>
            <a:ext cx="2763134" cy="2016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0081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Repository model</a:t>
            </a:r>
            <a:endParaRPr lang="en-GB" dirty="0"/>
          </a:p>
        </p:txBody>
      </p:sp>
      <p:sp>
        <p:nvSpPr>
          <p:cNvPr id="14" name="Rectangle 13"/>
          <p:cNvSpPr/>
          <p:nvPr/>
        </p:nvSpPr>
        <p:spPr bwMode="auto">
          <a:xfrm>
            <a:off x="1619672" y="3933056"/>
            <a:ext cx="5760640" cy="129614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NL" sz="24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  <a:t>Vendor</a:t>
            </a:r>
            <a:r>
              <a:rPr kumimoji="0" lang="nl-NL" sz="2400" b="1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  <a:t> Neutral </a:t>
            </a:r>
            <a:r>
              <a:rPr kumimoji="0" lang="nl-NL" sz="2400" b="1" i="0" u="none" strike="noStrike" cap="none" normalizeH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  <a:t>Repository</a:t>
            </a:r>
            <a:endParaRPr kumimoji="0" lang="nl-NL" sz="2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cxnSp>
        <p:nvCxnSpPr>
          <p:cNvPr id="15" name="Straight Connector 14"/>
          <p:cNvCxnSpPr/>
          <p:nvPr/>
        </p:nvCxnSpPr>
        <p:spPr bwMode="auto">
          <a:xfrm flipV="1">
            <a:off x="4355976" y="2503518"/>
            <a:ext cx="0" cy="1429538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 bwMode="auto">
          <a:xfrm>
            <a:off x="1259632" y="3645025"/>
            <a:ext cx="6400378" cy="1800200"/>
          </a:xfrm>
          <a:prstGeom prst="rect">
            <a:avLst/>
          </a:prstGeom>
          <a:noFill/>
          <a:ln cap="rnd">
            <a:prstDash val="sys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2400" b="1" i="0" u="none" strike="noStrike" cap="none" normalizeH="0" baseline="0" smtClean="0">
              <a:ln>
                <a:noFill/>
              </a:ln>
              <a:solidFill>
                <a:srgbClr val="FFFFFF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7" name="Oval 16"/>
          <p:cNvSpPr/>
          <p:nvPr/>
        </p:nvSpPr>
        <p:spPr bwMode="auto">
          <a:xfrm>
            <a:off x="4355976" y="3118357"/>
            <a:ext cx="936104" cy="691643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NL" sz="1400" b="1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Arial" charset="0"/>
                <a:cs typeface="Arial" charset="0"/>
              </a:rPr>
              <a:t>FHIR</a:t>
            </a:r>
          </a:p>
        </p:txBody>
      </p:sp>
      <p:sp>
        <p:nvSpPr>
          <p:cNvPr id="18" name="Rectangle 17"/>
          <p:cNvSpPr/>
          <p:nvPr/>
        </p:nvSpPr>
        <p:spPr bwMode="auto">
          <a:xfrm>
            <a:off x="997322" y="1967855"/>
            <a:ext cx="1024780" cy="531651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NL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  <a:t>HIS</a:t>
            </a:r>
          </a:p>
        </p:txBody>
      </p:sp>
      <p:sp>
        <p:nvSpPr>
          <p:cNvPr id="19" name="Rectangle 18"/>
          <p:cNvSpPr/>
          <p:nvPr/>
        </p:nvSpPr>
        <p:spPr bwMode="auto">
          <a:xfrm>
            <a:off x="2323084" y="1988840"/>
            <a:ext cx="1024780" cy="531651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nl-NL" sz="2400" b="1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L</a:t>
            </a:r>
            <a:r>
              <a:rPr kumimoji="0" lang="nl-NL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  <a:t>IMS</a:t>
            </a:r>
          </a:p>
        </p:txBody>
      </p:sp>
      <p:sp>
        <p:nvSpPr>
          <p:cNvPr id="20" name="Rectangle 19"/>
          <p:cNvSpPr/>
          <p:nvPr/>
        </p:nvSpPr>
        <p:spPr bwMode="auto">
          <a:xfrm>
            <a:off x="3619228" y="1988840"/>
            <a:ext cx="1024780" cy="531651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nl-NL" sz="2400" b="1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PACS</a:t>
            </a:r>
            <a:endParaRPr kumimoji="0" lang="nl-NL" sz="2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1" name="Rectangle 20"/>
          <p:cNvSpPr/>
          <p:nvPr/>
        </p:nvSpPr>
        <p:spPr bwMode="auto">
          <a:xfrm>
            <a:off x="4987380" y="1988840"/>
            <a:ext cx="1600844" cy="531651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nl-NL" sz="2400" b="1" dirty="0" err="1" smtClean="0">
                <a:solidFill>
                  <a:schemeClr val="tx1"/>
                </a:solidFill>
                <a:latin typeface="Arial" charset="0"/>
                <a:cs typeface="Arial" charset="0"/>
              </a:rPr>
              <a:t>SystemX</a:t>
            </a:r>
            <a:endParaRPr kumimoji="0" lang="nl-NL" sz="2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6859588" y="1988840"/>
            <a:ext cx="1600844" cy="531651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NL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  <a:t>Gateway</a:t>
            </a:r>
          </a:p>
        </p:txBody>
      </p:sp>
      <p:sp>
        <p:nvSpPr>
          <p:cNvPr id="23" name="Can 22"/>
          <p:cNvSpPr/>
          <p:nvPr/>
        </p:nvSpPr>
        <p:spPr bwMode="auto">
          <a:xfrm>
            <a:off x="827584" y="2420888"/>
            <a:ext cx="618454" cy="576064"/>
          </a:xfrm>
          <a:prstGeom prst="can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4" name="Can 23"/>
          <p:cNvSpPr/>
          <p:nvPr/>
        </p:nvSpPr>
        <p:spPr bwMode="auto">
          <a:xfrm>
            <a:off x="2153346" y="2420888"/>
            <a:ext cx="618454" cy="576064"/>
          </a:xfrm>
          <a:prstGeom prst="can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5" name="Can 24"/>
          <p:cNvSpPr/>
          <p:nvPr/>
        </p:nvSpPr>
        <p:spPr bwMode="auto">
          <a:xfrm>
            <a:off x="3491880" y="2420888"/>
            <a:ext cx="618454" cy="576064"/>
          </a:xfrm>
          <a:prstGeom prst="can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6" name="Can 25"/>
          <p:cNvSpPr/>
          <p:nvPr/>
        </p:nvSpPr>
        <p:spPr bwMode="auto">
          <a:xfrm>
            <a:off x="6041778" y="2420888"/>
            <a:ext cx="618454" cy="576064"/>
          </a:xfrm>
          <a:prstGeom prst="can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28" name="Straight Connector 27"/>
          <p:cNvCxnSpPr/>
          <p:nvPr/>
        </p:nvCxnSpPr>
        <p:spPr bwMode="auto">
          <a:xfrm flipV="1">
            <a:off x="5787802" y="2520491"/>
            <a:ext cx="0" cy="1429538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 bwMode="auto">
          <a:xfrm flipV="1">
            <a:off x="7236296" y="2492896"/>
            <a:ext cx="0" cy="1429538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0" name="Oval 29"/>
          <p:cNvSpPr/>
          <p:nvPr/>
        </p:nvSpPr>
        <p:spPr bwMode="auto">
          <a:xfrm>
            <a:off x="5652120" y="3105781"/>
            <a:ext cx="936104" cy="691643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NL" sz="1400" b="1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Arial" charset="0"/>
                <a:cs typeface="Arial" charset="0"/>
              </a:rPr>
              <a:t>FHIR</a:t>
            </a:r>
          </a:p>
        </p:txBody>
      </p:sp>
      <p:sp>
        <p:nvSpPr>
          <p:cNvPr id="31" name="Oval 30"/>
          <p:cNvSpPr/>
          <p:nvPr/>
        </p:nvSpPr>
        <p:spPr bwMode="auto">
          <a:xfrm>
            <a:off x="7164288" y="3068960"/>
            <a:ext cx="936104" cy="691643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NL" sz="1400" b="1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Arial" charset="0"/>
                <a:cs typeface="Arial" charset="0"/>
              </a:rPr>
              <a:t>FHIR</a:t>
            </a:r>
          </a:p>
        </p:txBody>
      </p:sp>
      <p:cxnSp>
        <p:nvCxnSpPr>
          <p:cNvPr id="32" name="Straight Connector 31"/>
          <p:cNvCxnSpPr/>
          <p:nvPr/>
        </p:nvCxnSpPr>
        <p:spPr bwMode="auto">
          <a:xfrm flipV="1">
            <a:off x="3059832" y="2492896"/>
            <a:ext cx="0" cy="1429538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 bwMode="auto">
          <a:xfrm flipV="1">
            <a:off x="1763688" y="2492896"/>
            <a:ext cx="0" cy="1429538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4" name="Oval 33"/>
          <p:cNvSpPr/>
          <p:nvPr/>
        </p:nvSpPr>
        <p:spPr bwMode="auto">
          <a:xfrm>
            <a:off x="2987824" y="3118357"/>
            <a:ext cx="936104" cy="691643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NL" sz="1400" b="1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Arial" charset="0"/>
                <a:cs typeface="Arial" charset="0"/>
              </a:rPr>
              <a:t>FHIR</a:t>
            </a:r>
          </a:p>
        </p:txBody>
      </p:sp>
      <p:sp>
        <p:nvSpPr>
          <p:cNvPr id="35" name="Oval 34"/>
          <p:cNvSpPr/>
          <p:nvPr/>
        </p:nvSpPr>
        <p:spPr bwMode="auto">
          <a:xfrm>
            <a:off x="1619672" y="3118357"/>
            <a:ext cx="936104" cy="691643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NL" sz="1400" b="1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Arial" charset="0"/>
                <a:cs typeface="Arial" charset="0"/>
              </a:rPr>
              <a:t>FHIR</a:t>
            </a:r>
          </a:p>
        </p:txBody>
      </p:sp>
    </p:spTree>
    <p:extLst>
      <p:ext uri="{BB962C8B-B14F-4D97-AF65-F5344CB8AC3E}">
        <p14:creationId xmlns:p14="http://schemas.microsoft.com/office/powerpoint/2010/main" val="317637821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Thank You - QUESTIONS?</a:t>
            </a:r>
            <a:endParaRPr lang="en-GB" dirty="0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2359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FHIR resources</a:t>
            </a:r>
            <a:endParaRPr lang="en-GB" dirty="0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22313" y="2895600"/>
            <a:ext cx="7772400" cy="1500187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84078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This presentation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Can be downloaded here:</a:t>
            </a:r>
          </a:p>
          <a:p>
            <a:pPr lvl="1"/>
            <a:r>
              <a:rPr lang="en-GB" dirty="0" smtClean="0">
                <a:hlinkClick r:id="rId2" invalidUrl="http://gforge.hl7.org/gf/project/fhir/scmsvn/?action=browse&amp;path=/trunk/presentations/2016-01 Tutorials/"/>
              </a:rPr>
              <a:t>http://</a:t>
            </a:r>
            <a:r>
              <a:rPr lang="en-GB" dirty="0" smtClean="0">
                <a:hlinkClick r:id="rId3" invalidUrl="http://gforge.hl7.org/gf/project/fhir/scmsvn/?action=browse&amp;path=/trunk/presentations/2016-01 Tutorials/"/>
              </a:rPr>
              <a:t>gforge.hl7.org/svn/fhir</a:t>
            </a:r>
            <a:r>
              <a:rPr lang="en-GB" dirty="0" smtClean="0">
                <a:hlinkClick r:id="rId4" invalidUrl="http://gforge.hl7.org/gf/project/fhir/scmsvn/?action=browse&amp;path=/trunk/presentations/2016-01 Tutorials/"/>
              </a:rPr>
              <a:t>/trunk/presentations/2017-01 </a:t>
            </a:r>
            <a:r>
              <a:rPr lang="en-GB" dirty="0" smtClean="0">
                <a:hlinkClick r:id="rId5" invalidUrl="http://gforge.hl7.org/gf/project/fhir/scmsvn/?action=browse&amp;path=/trunk/presentations/2016-01 Tutorials/"/>
              </a:rPr>
              <a:t>Tutorials/</a:t>
            </a:r>
            <a:endParaRPr lang="en-GB" dirty="0" smtClean="0"/>
          </a:p>
          <a:p>
            <a:pPr lvl="2"/>
            <a:r>
              <a:rPr lang="en-GB" dirty="0" smtClean="0"/>
              <a:t>Use “anonymous” and email address to logon</a:t>
            </a:r>
          </a:p>
          <a:p>
            <a:pPr lvl="0"/>
            <a:r>
              <a:rPr lang="en-GB" dirty="0" smtClean="0"/>
              <a:t>Is licensed for use under the Creative Commons, specifically:</a:t>
            </a:r>
          </a:p>
          <a:p>
            <a:pPr lvl="1"/>
            <a:r>
              <a:rPr lang="en-GB" u="sng" dirty="0" smtClean="0">
                <a:hlinkClick r:id="rId6"/>
              </a:rPr>
              <a:t>Creative Commons Attribution 3.0 Unported License</a:t>
            </a:r>
            <a:endParaRPr lang="en-GB" u="sng" dirty="0" smtClean="0"/>
          </a:p>
          <a:p>
            <a:pPr lvl="1"/>
            <a:r>
              <a:rPr lang="en-GB" dirty="0" smtClean="0"/>
              <a:t>(Do with it as you wish, so long as you give credit)</a:t>
            </a:r>
            <a:endParaRPr lang="en-GB" dirty="0"/>
          </a:p>
        </p:txBody>
      </p:sp>
      <p:pic>
        <p:nvPicPr>
          <p:cNvPr id="5" name="Picture 4" descr="Creative Commons Licence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5301208"/>
            <a:ext cx="838200" cy="29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8488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Resources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mtClean="0"/>
              <a:t>“Resources” are:</a:t>
            </a:r>
          </a:p>
          <a:p>
            <a:pPr lvl="1"/>
            <a:r>
              <a:rPr lang="en-GB" smtClean="0"/>
              <a:t>Small logically discrete units of exchange</a:t>
            </a:r>
          </a:p>
          <a:p>
            <a:pPr lvl="1"/>
            <a:r>
              <a:rPr lang="en-GB" smtClean="0"/>
              <a:t>Defined behaviour and meaning</a:t>
            </a:r>
          </a:p>
          <a:p>
            <a:pPr lvl="1"/>
            <a:r>
              <a:rPr lang="en-GB" smtClean="0"/>
              <a:t>Known identity / location</a:t>
            </a:r>
          </a:p>
          <a:p>
            <a:pPr lvl="1"/>
            <a:r>
              <a:rPr lang="en-GB" smtClean="0"/>
              <a:t>Smallest unit of transaction</a:t>
            </a:r>
          </a:p>
          <a:p>
            <a:pPr lvl="1"/>
            <a:r>
              <a:rPr lang="en-GB" smtClean="0"/>
              <a:t>“of interest” to healthcare</a:t>
            </a:r>
          </a:p>
          <a:p>
            <a:pPr lvl="1"/>
            <a:endParaRPr lang="en-GB" smtClean="0"/>
          </a:p>
          <a:p>
            <a:pPr lvl="1"/>
            <a:r>
              <a:rPr lang="en-GB" smtClean="0"/>
              <a:t>V2: Sort of like Segments</a:t>
            </a:r>
          </a:p>
          <a:p>
            <a:pPr lvl="1"/>
            <a:r>
              <a:rPr lang="en-GB" smtClean="0"/>
              <a:t>V3: Sort of like CMETs</a:t>
            </a:r>
            <a:endParaRPr lang="en-GB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71" t="19101" r="26890" b="29814"/>
          <a:stretch/>
        </p:blipFill>
        <p:spPr>
          <a:xfrm>
            <a:off x="6876256" y="265046"/>
            <a:ext cx="2034746" cy="1252151"/>
          </a:xfrm>
          <a:prstGeom prst="rect">
            <a:avLst/>
          </a:prstGeom>
        </p:spPr>
      </p:pic>
      <p:pic>
        <p:nvPicPr>
          <p:cNvPr id="5122" name="Picture 2" descr="C:\Users\office\AppData\Local\Microsoft\Windows\Temporary Internet Files\Content.IE5\5WDXES51\MC900439816[1]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1968" y="3356992"/>
            <a:ext cx="2362324" cy="2362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6994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/>
          <p:cNvSpPr>
            <a:spLocks noGrp="1"/>
          </p:cNvSpPr>
          <p:nvPr>
            <p:ph type="title"/>
          </p:nvPr>
        </p:nvSpPr>
        <p:spPr>
          <a:xfrm>
            <a:off x="381000" y="533400"/>
            <a:ext cx="8181808" cy="634083"/>
          </a:xfrm>
        </p:spPr>
        <p:txBody>
          <a:bodyPr>
            <a:normAutofit/>
          </a:bodyPr>
          <a:lstStyle/>
          <a:p>
            <a:r>
              <a:rPr lang="en-GB" sz="4000" b="0" dirty="0" smtClean="0">
                <a:solidFill>
                  <a:srgbClr val="000000"/>
                </a:solidFill>
                <a:latin typeface="+mj-lt"/>
              </a:rPr>
              <a:t>Resources</a:t>
            </a:r>
            <a:endParaRPr lang="en-GB" sz="4000" b="0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7" name="Picture 6" descr="Screen Shot 2015-11-17 at 8.01.07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735328"/>
            <a:ext cx="7385564" cy="289763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7920" y="1857248"/>
            <a:ext cx="1295400" cy="172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389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4219" y="508917"/>
            <a:ext cx="8181808" cy="634083"/>
          </a:xfrm>
        </p:spPr>
        <p:txBody>
          <a:bodyPr>
            <a:normAutofit/>
          </a:bodyPr>
          <a:lstStyle/>
          <a:p>
            <a:r>
              <a:rPr lang="en-NZ" sz="4000" b="0" dirty="0" smtClean="0">
                <a:solidFill>
                  <a:schemeClr val="tx1"/>
                </a:solidFill>
                <a:latin typeface="+mj-lt"/>
              </a:rPr>
              <a:t>STU3 Sneak Peek: Modules</a:t>
            </a:r>
            <a:endParaRPr lang="en-US" sz="4000" b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4" name="Picture 3" descr="Screen Shot 2016-08-29 at 9.36.32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373" y="1442048"/>
            <a:ext cx="8335146" cy="4882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645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Content Placeholder 26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clrChange>
              <a:clrFrom>
                <a:srgbClr val="FFE074"/>
              </a:clrFrom>
              <a:clrTo>
                <a:srgbClr val="FFE074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6183"/>
          <a:stretch/>
        </p:blipFill>
        <p:spPr>
          <a:xfrm>
            <a:off x="912839" y="1741714"/>
            <a:ext cx="7139901" cy="4789715"/>
          </a:xfrm>
        </p:spPr>
      </p:pic>
      <p:sp>
        <p:nvSpPr>
          <p:cNvPr id="31" name="Rounded Rectangle 30"/>
          <p:cNvSpPr/>
          <p:nvPr/>
        </p:nvSpPr>
        <p:spPr bwMode="auto">
          <a:xfrm>
            <a:off x="342900" y="1715400"/>
            <a:ext cx="7696200" cy="4837800"/>
          </a:xfrm>
          <a:prstGeom prst="roundRect">
            <a:avLst>
              <a:gd name="adj" fmla="val 50000"/>
            </a:avLst>
          </a:prstGeom>
          <a:solidFill>
            <a:schemeClr val="bg1">
              <a:alpha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32" name="Group 31"/>
          <p:cNvGrpSpPr/>
          <p:nvPr/>
        </p:nvGrpSpPr>
        <p:grpSpPr>
          <a:xfrm>
            <a:off x="2819400" y="2743200"/>
            <a:ext cx="3494048" cy="2667000"/>
            <a:chOff x="1981200" y="2438400"/>
            <a:chExt cx="3494048" cy="2667000"/>
          </a:xfrm>
        </p:grpSpPr>
        <p:sp>
          <p:nvSpPr>
            <p:cNvPr id="11" name="Rectangle 10"/>
            <p:cNvSpPr/>
            <p:nvPr/>
          </p:nvSpPr>
          <p:spPr bwMode="auto">
            <a:xfrm>
              <a:off x="1981200" y="2438400"/>
              <a:ext cx="3494048" cy="2667000"/>
            </a:xfrm>
            <a:prstGeom prst="roundRect">
              <a:avLst>
                <a:gd name="adj" fmla="val 6712"/>
              </a:avLst>
            </a:prstGeom>
            <a:ln w="25400">
              <a:headEnd type="none" w="med" len="med"/>
              <a:tailEnd type="none" w="med" len="med"/>
            </a:ln>
            <a:effectLst>
              <a:outerShdw blurRad="76200" dist="889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Resource</a:t>
              </a:r>
            </a:p>
            <a:p>
              <a:pPr marL="0" marR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solidFill>
                  <a:schemeClr val="tx1"/>
                </a:solidFill>
                <a:latin typeface="Arial" charset="0"/>
              </a:endParaRPr>
            </a:p>
            <a:p>
              <a:pPr marL="0" marR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  <a:p>
              <a:pPr marL="0" marR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solidFill>
                  <a:schemeClr val="tx1"/>
                </a:solidFill>
                <a:latin typeface="Arial" charset="0"/>
              </a:endParaRPr>
            </a:p>
            <a:p>
              <a:pPr marL="0" marR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2" name="Rectangle 11"/>
            <p:cNvSpPr/>
            <p:nvPr/>
          </p:nvSpPr>
          <p:spPr bwMode="auto">
            <a:xfrm>
              <a:off x="3644590" y="2545266"/>
              <a:ext cx="1681975" cy="701597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Narrative</a:t>
              </a:r>
            </a:p>
          </p:txBody>
        </p:sp>
        <p:sp>
          <p:nvSpPr>
            <p:cNvPr id="13" name="Rectangle 12"/>
            <p:cNvSpPr/>
            <p:nvPr/>
          </p:nvSpPr>
          <p:spPr bwMode="auto">
            <a:xfrm>
              <a:off x="3644590" y="3395546"/>
              <a:ext cx="1681975" cy="1486829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Elements</a:t>
              </a:r>
            </a:p>
          </p:txBody>
        </p:sp>
        <p:sp>
          <p:nvSpPr>
            <p:cNvPr id="14" name="Rectangle 13"/>
            <p:cNvSpPr/>
            <p:nvPr/>
          </p:nvSpPr>
          <p:spPr bwMode="auto">
            <a:xfrm>
              <a:off x="3773718" y="3954268"/>
              <a:ext cx="1404165" cy="701597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Extensions</a:t>
              </a:r>
            </a:p>
          </p:txBody>
        </p:sp>
        <p:sp>
          <p:nvSpPr>
            <p:cNvPr id="15" name="Rectangle 14"/>
            <p:cNvSpPr/>
            <p:nvPr/>
          </p:nvSpPr>
          <p:spPr bwMode="auto">
            <a:xfrm>
              <a:off x="2055542" y="3850887"/>
              <a:ext cx="1440365" cy="701597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Extensions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Structure of a Domain Resource</a:t>
            </a:r>
            <a:endParaRPr lang="en-GB" dirty="0"/>
          </a:p>
        </p:txBody>
      </p:sp>
      <p:sp>
        <p:nvSpPr>
          <p:cNvPr id="33" name="TextBox 32"/>
          <p:cNvSpPr txBox="1"/>
          <p:nvPr/>
        </p:nvSpPr>
        <p:spPr>
          <a:xfrm>
            <a:off x="3603038" y="2196567"/>
            <a:ext cx="2202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 smtClean="0"/>
              <a:t>Metadata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391355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/>
          <p:cNvSpPr>
            <a:spLocks noGrp="1"/>
          </p:cNvSpPr>
          <p:nvPr>
            <p:ph type="title"/>
          </p:nvPr>
        </p:nvSpPr>
        <p:spPr>
          <a:xfrm>
            <a:off x="276392" y="204117"/>
            <a:ext cx="8181808" cy="634083"/>
          </a:xfrm>
        </p:spPr>
        <p:txBody>
          <a:bodyPr>
            <a:normAutofit/>
          </a:bodyPr>
          <a:lstStyle/>
          <a:p>
            <a:r>
              <a:rPr lang="en-GB" sz="4000" b="0" dirty="0" smtClean="0">
                <a:solidFill>
                  <a:srgbClr val="000000"/>
                </a:solidFill>
                <a:latin typeface="+mj-lt"/>
              </a:rPr>
              <a:t>Resource Example</a:t>
            </a:r>
            <a:endParaRPr lang="en-GB" sz="4000" b="0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063" y="715483"/>
            <a:ext cx="7288111" cy="6021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354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Composition versus reference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FHIR makes composition and references explicit:</a:t>
            </a:r>
          </a:p>
          <a:p>
            <a:pPr lvl="1"/>
            <a:r>
              <a:rPr lang="en-GB" i="1" dirty="0" smtClean="0"/>
              <a:t>References</a:t>
            </a:r>
            <a:r>
              <a:rPr lang="en-GB" dirty="0" smtClean="0"/>
              <a:t> are between Resources. </a:t>
            </a:r>
            <a:r>
              <a:rPr lang="en-GB" b="1" dirty="0" smtClean="0"/>
              <a:t>No context conduction across references</a:t>
            </a:r>
            <a:r>
              <a:rPr lang="en-GB" dirty="0" smtClean="0"/>
              <a:t> – safe retrieval as individual resources.</a:t>
            </a:r>
          </a:p>
          <a:p>
            <a:pPr lvl="1"/>
            <a:r>
              <a:rPr lang="en-GB" i="1" dirty="0" smtClean="0"/>
              <a:t>Composition</a:t>
            </a:r>
            <a:r>
              <a:rPr lang="en-GB" dirty="0" smtClean="0"/>
              <a:t> is within a Resource: Components have no meaning outside resource, no identity, no separate access path except through resource</a:t>
            </a:r>
          </a:p>
          <a:p>
            <a:r>
              <a:rPr lang="en-GB" dirty="0" smtClean="0"/>
              <a:t>Contained resources</a:t>
            </a:r>
          </a:p>
          <a:p>
            <a:pPr lvl="1"/>
            <a:endParaRPr lang="en-GB" dirty="0" smtClean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83281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024" y="1921699"/>
            <a:ext cx="7929275" cy="3719512"/>
          </a:xfrm>
          <a:prstGeom prst="rect">
            <a:avLst/>
          </a:prstGeom>
        </p:spPr>
      </p:pic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323528" y="332657"/>
            <a:ext cx="7167884" cy="1180142"/>
          </a:xfrm>
        </p:spPr>
        <p:txBody>
          <a:bodyPr/>
          <a:lstStyle/>
          <a:p>
            <a:r>
              <a:rPr lang="en-GB" dirty="0" smtClean="0"/>
              <a:t>Components of a Resource</a:t>
            </a:r>
            <a:endParaRPr lang="en-GB" dirty="0"/>
          </a:p>
        </p:txBody>
      </p:sp>
      <p:sp>
        <p:nvSpPr>
          <p:cNvPr id="6" name="Rounded Rectangle 5"/>
          <p:cNvSpPr/>
          <p:nvPr/>
        </p:nvSpPr>
        <p:spPr bwMode="auto">
          <a:xfrm>
            <a:off x="3883522" y="3781455"/>
            <a:ext cx="4879478" cy="2238345"/>
          </a:xfrm>
          <a:prstGeom prst="roundRect">
            <a:avLst/>
          </a:prstGeom>
          <a:solidFill>
            <a:srgbClr val="FFFFFF">
              <a:alpha val="6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22" name="Straight Arrow Connector 21"/>
          <p:cNvCxnSpPr/>
          <p:nvPr/>
        </p:nvCxnSpPr>
        <p:spPr bwMode="auto">
          <a:xfrm flipH="1" flipV="1">
            <a:off x="1676401" y="3276601"/>
            <a:ext cx="2457882" cy="1624026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 bwMode="auto">
          <a:xfrm>
            <a:off x="685800" y="1921699"/>
            <a:ext cx="304800" cy="161796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43406" y="1598092"/>
            <a:ext cx="18261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Resource Root</a:t>
            </a:r>
            <a:endParaRPr lang="nl-NL" sz="2000" b="1" dirty="0"/>
          </a:p>
        </p:txBody>
      </p:sp>
      <p:cxnSp>
        <p:nvCxnSpPr>
          <p:cNvPr id="11" name="Straight Arrow Connector 10"/>
          <p:cNvCxnSpPr/>
          <p:nvPr/>
        </p:nvCxnSpPr>
        <p:spPr bwMode="auto">
          <a:xfrm>
            <a:off x="5562600" y="2209800"/>
            <a:ext cx="381000" cy="177211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822907" y="1836552"/>
            <a:ext cx="26597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Resource Component</a:t>
            </a:r>
            <a:endParaRPr lang="nl-NL" sz="2000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4134283" y="4470924"/>
            <a:ext cx="29829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Simple &amp; Complex elements</a:t>
            </a:r>
            <a:br>
              <a:rPr lang="en-US" b="1" dirty="0" smtClean="0"/>
            </a:br>
            <a:r>
              <a:rPr lang="en-US" b="1" dirty="0" smtClean="0"/>
              <a:t>(may be repeating)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2575" y="4540405"/>
            <a:ext cx="1554770" cy="853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892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/>
      <p:bldP spid="12" grpId="0"/>
      <p:bldP spid="1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024" y="1921699"/>
            <a:ext cx="7929275" cy="37195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Composition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2924" y="2688460"/>
            <a:ext cx="3823375" cy="310273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softEdge rad="50800"/>
          </a:effectLst>
        </p:spPr>
      </p:pic>
      <p:sp>
        <p:nvSpPr>
          <p:cNvPr id="7" name="Rounded Rectangle 6"/>
          <p:cNvSpPr/>
          <p:nvPr/>
        </p:nvSpPr>
        <p:spPr bwMode="auto">
          <a:xfrm>
            <a:off x="4267200" y="2971800"/>
            <a:ext cx="3886200" cy="2036440"/>
          </a:xfrm>
          <a:prstGeom prst="roundRect">
            <a:avLst/>
          </a:prstGeom>
          <a:noFill/>
          <a:ln w="57150">
            <a:headEnd type="none" w="med" len="med"/>
            <a:tailEnd type="none" w="med" len="med"/>
          </a:ln>
          <a:ex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3438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XML &amp; JSON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28</a:t>
            </a:fld>
            <a:endParaRPr lang="en-CA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600200"/>
            <a:ext cx="7717240" cy="2145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3810000"/>
            <a:ext cx="6561971" cy="2286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12715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/>
          <p:cNvSpPr>
            <a:spLocks noGrp="1"/>
          </p:cNvSpPr>
          <p:nvPr>
            <p:ph type="title"/>
          </p:nvPr>
        </p:nvSpPr>
        <p:spPr>
          <a:xfrm>
            <a:off x="244219" y="588079"/>
            <a:ext cx="5699381" cy="634083"/>
          </a:xfrm>
        </p:spPr>
        <p:txBody>
          <a:bodyPr>
            <a:noAutofit/>
          </a:bodyPr>
          <a:lstStyle/>
          <a:p>
            <a:r>
              <a:rPr lang="en-GB" sz="4000" b="0" dirty="0" smtClean="0">
                <a:solidFill>
                  <a:srgbClr val="000000"/>
                </a:solidFill>
                <a:latin typeface="+mj-lt"/>
              </a:rPr>
              <a:t>References between resources</a:t>
            </a:r>
            <a:endParaRPr lang="en-GB" sz="4000" b="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475901" y="1857841"/>
            <a:ext cx="2272073" cy="1585049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r>
              <a:rPr lang="en-US" sz="800" b="1" dirty="0" smtClean="0">
                <a:solidFill>
                  <a:schemeClr val="accent4"/>
                </a:solidFill>
              </a:rPr>
              <a:t>Coded Properties</a:t>
            </a:r>
          </a:p>
          <a:p>
            <a:r>
              <a:rPr lang="en-US" sz="800" dirty="0" smtClean="0">
                <a:solidFill>
                  <a:schemeClr val="accent4"/>
                </a:solidFill>
              </a:rPr>
              <a:t>type</a:t>
            </a:r>
          </a:p>
          <a:p>
            <a:r>
              <a:rPr lang="en-US" sz="800" dirty="0" smtClean="0">
                <a:solidFill>
                  <a:schemeClr val="accent4"/>
                </a:solidFill>
              </a:rPr>
              <a:t>bodySuite</a:t>
            </a:r>
          </a:p>
          <a:p>
            <a:r>
              <a:rPr lang="en-US" sz="800" dirty="0" smtClean="0">
                <a:solidFill>
                  <a:schemeClr val="accent4"/>
                </a:solidFill>
              </a:rPr>
              <a:t>indication</a:t>
            </a:r>
          </a:p>
          <a:p>
            <a:r>
              <a:rPr lang="en-US" sz="800" dirty="0" smtClean="0">
                <a:solidFill>
                  <a:schemeClr val="accent4"/>
                </a:solidFill>
              </a:rPr>
              <a:t>performer.role</a:t>
            </a:r>
          </a:p>
          <a:p>
            <a:r>
              <a:rPr lang="en-US" sz="800" dirty="0" smtClean="0">
                <a:solidFill>
                  <a:schemeClr val="accent4"/>
                </a:solidFill>
              </a:rPr>
              <a:t>complication</a:t>
            </a:r>
          </a:p>
          <a:p>
            <a:r>
              <a:rPr lang="en-US" sz="800" dirty="0" smtClean="0">
                <a:solidFill>
                  <a:schemeClr val="accent4"/>
                </a:solidFill>
              </a:rPr>
              <a:t>relatedItem.type</a:t>
            </a:r>
          </a:p>
          <a:p>
            <a:endParaRPr lang="en-US" sz="800" b="1" dirty="0">
              <a:solidFill>
                <a:schemeClr val="accent4"/>
              </a:solidFill>
            </a:endParaRPr>
          </a:p>
          <a:p>
            <a:r>
              <a:rPr lang="en-US" sz="800" b="1" dirty="0" smtClean="0">
                <a:solidFill>
                  <a:schemeClr val="accent4"/>
                </a:solidFill>
              </a:rPr>
              <a:t>Other Properties</a:t>
            </a:r>
          </a:p>
          <a:p>
            <a:r>
              <a:rPr lang="en-US" sz="800" dirty="0" smtClean="0">
                <a:solidFill>
                  <a:schemeClr val="accent4"/>
                </a:solidFill>
              </a:rPr>
              <a:t>identifier (Identifier)</a:t>
            </a:r>
          </a:p>
          <a:p>
            <a:r>
              <a:rPr lang="en-US" sz="800" dirty="0" smtClean="0">
                <a:solidFill>
                  <a:schemeClr val="accent4"/>
                </a:solidFill>
              </a:rPr>
              <a:t>outcome (String)</a:t>
            </a:r>
          </a:p>
          <a:p>
            <a:endParaRPr lang="en-US" sz="900" dirty="0" smtClean="0">
              <a:solidFill>
                <a:schemeClr val="accent4"/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6384395" y="1728966"/>
            <a:ext cx="2262995" cy="1700034"/>
          </a:xfrm>
          <a:prstGeom prst="roundRect">
            <a:avLst>
              <a:gd name="adj" fmla="val 10192"/>
            </a:avLst>
          </a:prstGeom>
          <a:noFill/>
          <a:ln w="12700">
            <a:solidFill>
              <a:schemeClr val="accent4"/>
            </a:solidFill>
            <a:prstDash val="dash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913389" y="2081637"/>
            <a:ext cx="7224772" cy="3861963"/>
            <a:chOff x="957907" y="1337761"/>
            <a:chExt cx="7088123" cy="2841688"/>
          </a:xfrm>
        </p:grpSpPr>
        <p:sp>
          <p:nvSpPr>
            <p:cNvPr id="9" name="Rounded Rectangle 8"/>
            <p:cNvSpPr/>
            <p:nvPr/>
          </p:nvSpPr>
          <p:spPr>
            <a:xfrm>
              <a:off x="3641672" y="2553610"/>
              <a:ext cx="1673351" cy="374927"/>
            </a:xfrm>
            <a:prstGeom prst="roundRect">
              <a:avLst/>
            </a:prstGeom>
            <a:solidFill>
              <a:schemeClr val="accent4">
                <a:alpha val="7000"/>
              </a:schemeClr>
            </a:solidFill>
            <a:ln w="12700">
              <a:solidFill>
                <a:schemeClr val="accent4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 smtClean="0">
                  <a:solidFill>
                    <a:schemeClr val="accent4"/>
                  </a:solidFill>
                </a:rPr>
                <a:t>PROCEDURE</a:t>
              </a:r>
              <a:endParaRPr lang="en-US" sz="900" dirty="0">
                <a:solidFill>
                  <a:schemeClr val="accent4"/>
                </a:solidFill>
              </a:endParaRPr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3641671" y="1337761"/>
              <a:ext cx="1673351" cy="374927"/>
            </a:xfrm>
            <a:prstGeom prst="roundRect">
              <a:avLst/>
            </a:prstGeom>
            <a:solidFill>
              <a:schemeClr val="accent2">
                <a:alpha val="8000"/>
              </a:schemeClr>
            </a:solidFill>
            <a:ln w="12700"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 smtClean="0">
                  <a:solidFill>
                    <a:schemeClr val="accent2"/>
                  </a:solidFill>
                </a:rPr>
                <a:t>PATIENT</a:t>
              </a:r>
              <a:endParaRPr lang="en-US" sz="900" dirty="0">
                <a:solidFill>
                  <a:schemeClr val="accent2"/>
                </a:solidFill>
              </a:endParaRP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6372679" y="2570030"/>
              <a:ext cx="1673351" cy="374927"/>
            </a:xfrm>
            <a:prstGeom prst="roundRect">
              <a:avLst/>
            </a:prstGeom>
            <a:solidFill>
              <a:schemeClr val="accent4">
                <a:alpha val="7000"/>
              </a:schemeClr>
            </a:solidFill>
            <a:ln w="12700">
              <a:solidFill>
                <a:schemeClr val="accent4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 smtClean="0">
                  <a:solidFill>
                    <a:schemeClr val="accent4"/>
                  </a:solidFill>
                </a:rPr>
                <a:t>DIAGNOSTIC REPORT</a:t>
              </a:r>
              <a:endParaRPr lang="en-US" sz="900" dirty="0">
                <a:solidFill>
                  <a:schemeClr val="accent4"/>
                </a:solidFill>
              </a:endParaRPr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957907" y="2570030"/>
              <a:ext cx="1673351" cy="374927"/>
            </a:xfrm>
            <a:prstGeom prst="roundRect">
              <a:avLst/>
            </a:prstGeom>
            <a:solidFill>
              <a:schemeClr val="accent4">
                <a:alpha val="7000"/>
              </a:schemeClr>
            </a:solidFill>
            <a:ln w="12700">
              <a:solidFill>
                <a:schemeClr val="accent4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 smtClean="0">
                  <a:solidFill>
                    <a:schemeClr val="accent4"/>
                  </a:solidFill>
                </a:rPr>
                <a:t>CONDITION</a:t>
              </a:r>
              <a:endParaRPr lang="en-US" sz="900" dirty="0">
                <a:solidFill>
                  <a:schemeClr val="accent4"/>
                </a:solidFill>
              </a:endParaRPr>
            </a:p>
          </p:txBody>
        </p:sp>
        <p:cxnSp>
          <p:nvCxnSpPr>
            <p:cNvPr id="13" name="Straight Connector 12"/>
            <p:cNvCxnSpPr/>
            <p:nvPr/>
          </p:nvCxnSpPr>
          <p:spPr>
            <a:xfrm flipH="1" flipV="1">
              <a:off x="4478347" y="1712688"/>
              <a:ext cx="1" cy="857343"/>
            </a:xfrm>
            <a:prstGeom prst="line">
              <a:avLst/>
            </a:prstGeom>
            <a:ln w="12700">
              <a:solidFill>
                <a:schemeClr val="accent4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V="1">
              <a:off x="5315023" y="2757494"/>
              <a:ext cx="1057656" cy="1"/>
            </a:xfrm>
            <a:prstGeom prst="line">
              <a:avLst/>
            </a:prstGeom>
            <a:ln w="12700">
              <a:solidFill>
                <a:schemeClr val="accent4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H="1" flipV="1">
              <a:off x="2631258" y="2757492"/>
              <a:ext cx="1010414" cy="3"/>
            </a:xfrm>
            <a:prstGeom prst="line">
              <a:avLst/>
            </a:prstGeom>
            <a:ln w="12700">
              <a:solidFill>
                <a:schemeClr val="accent4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Elbow Connector 15"/>
            <p:cNvCxnSpPr/>
            <p:nvPr/>
          </p:nvCxnSpPr>
          <p:spPr>
            <a:xfrm rot="5400000">
              <a:off x="3125371" y="2955290"/>
              <a:ext cx="857341" cy="836675"/>
            </a:xfrm>
            <a:prstGeom prst="bentConnector3">
              <a:avLst/>
            </a:prstGeom>
            <a:ln w="12700">
              <a:solidFill>
                <a:schemeClr val="accent4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Elbow Connector 16"/>
            <p:cNvCxnSpPr/>
            <p:nvPr/>
          </p:nvCxnSpPr>
          <p:spPr>
            <a:xfrm rot="16200000" flipH="1">
              <a:off x="4972459" y="2955289"/>
              <a:ext cx="857343" cy="836676"/>
            </a:xfrm>
            <a:prstGeom prst="bentConnector3">
              <a:avLst/>
            </a:prstGeom>
            <a:ln w="12700">
              <a:solidFill>
                <a:schemeClr val="accent4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3938850" y="2076305"/>
              <a:ext cx="1078992" cy="16985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 smtClean="0">
                  <a:solidFill>
                    <a:schemeClr val="accent4"/>
                  </a:solidFill>
                </a:rPr>
                <a:t>Subject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315022" y="2517555"/>
              <a:ext cx="1057657" cy="1698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 smtClean="0">
                  <a:solidFill>
                    <a:schemeClr val="accent4"/>
                  </a:solidFill>
                </a:rPr>
                <a:t>Report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631258" y="2518710"/>
              <a:ext cx="1014224" cy="1698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 smtClean="0">
                  <a:solidFill>
                    <a:schemeClr val="accent4"/>
                  </a:solidFill>
                </a:rPr>
                <a:t>RelatedItem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135704" y="3132420"/>
              <a:ext cx="836674" cy="1698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 smtClean="0">
                  <a:solidFill>
                    <a:schemeClr val="accent4"/>
                  </a:solidFill>
                </a:rPr>
                <a:t>Encounter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982793" y="3139397"/>
              <a:ext cx="836674" cy="1698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 smtClean="0">
                  <a:solidFill>
                    <a:schemeClr val="accent4"/>
                  </a:solidFill>
                </a:rPr>
                <a:t>Performer</a:t>
              </a:r>
            </a:p>
          </p:txBody>
        </p:sp>
        <p:sp>
          <p:nvSpPr>
            <p:cNvPr id="23" name="Rounded Rectangle 22"/>
            <p:cNvSpPr/>
            <p:nvPr/>
          </p:nvSpPr>
          <p:spPr>
            <a:xfrm>
              <a:off x="2297282" y="3804522"/>
              <a:ext cx="1673351" cy="374927"/>
            </a:xfrm>
            <a:prstGeom prst="roundRect">
              <a:avLst/>
            </a:prstGeom>
            <a:solidFill>
              <a:schemeClr val="accent2">
                <a:alpha val="8000"/>
              </a:schemeClr>
            </a:solidFill>
            <a:ln w="12700"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smtClean="0">
                  <a:solidFill>
                    <a:schemeClr val="accent2"/>
                  </a:solidFill>
                </a:rPr>
                <a:t>ENCOUNTER</a:t>
              </a:r>
              <a:endParaRPr lang="en-US" sz="900" dirty="0">
                <a:solidFill>
                  <a:schemeClr val="accent2"/>
                </a:solidFill>
              </a:endParaRPr>
            </a:p>
          </p:txBody>
        </p:sp>
        <p:sp>
          <p:nvSpPr>
            <p:cNvPr id="24" name="Rounded Rectangle 23"/>
            <p:cNvSpPr/>
            <p:nvPr/>
          </p:nvSpPr>
          <p:spPr>
            <a:xfrm>
              <a:off x="4920689" y="3800193"/>
              <a:ext cx="1673351" cy="374927"/>
            </a:xfrm>
            <a:prstGeom prst="roundRect">
              <a:avLst/>
            </a:prstGeom>
            <a:solidFill>
              <a:schemeClr val="accent2">
                <a:alpha val="8000"/>
              </a:schemeClr>
            </a:solidFill>
            <a:ln w="12700"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 smtClean="0">
                  <a:solidFill>
                    <a:schemeClr val="accent2"/>
                  </a:solidFill>
                </a:rPr>
                <a:t>PRACTITIONER</a:t>
              </a:r>
              <a:endParaRPr lang="en-US" sz="900" dirty="0">
                <a:solidFill>
                  <a:schemeClr val="accent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72183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Introduction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650873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7200" y="2057342"/>
            <a:ext cx="8081214" cy="37338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Resource Reference</a:t>
            </a:r>
            <a:endParaRPr lang="en-GB" dirty="0"/>
          </a:p>
        </p:txBody>
      </p:sp>
      <p:cxnSp>
        <p:nvCxnSpPr>
          <p:cNvPr id="6" name="Straight Arrow Connector 5"/>
          <p:cNvCxnSpPr/>
          <p:nvPr/>
        </p:nvCxnSpPr>
        <p:spPr bwMode="auto">
          <a:xfrm flipH="1">
            <a:off x="4419600" y="2980184"/>
            <a:ext cx="1656184" cy="144016"/>
          </a:xfrm>
          <a:prstGeom prst="straightConnector1">
            <a:avLst/>
          </a:prstGeom>
          <a:ln>
            <a:headEnd type="none" w="med" len="med"/>
            <a:tailEnd type="arrow"/>
          </a:ln>
          <a:ex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 bwMode="auto">
          <a:xfrm flipH="1">
            <a:off x="5544108" y="3191869"/>
            <a:ext cx="1542492" cy="618131"/>
          </a:xfrm>
          <a:prstGeom prst="straightConnector1">
            <a:avLst/>
          </a:prstGeom>
          <a:ln>
            <a:headEnd type="none" w="med" len="med"/>
            <a:tailEnd type="arrow"/>
          </a:ln>
          <a:ex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126733" y="1688068"/>
            <a:ext cx="3672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Example</a:t>
            </a:r>
            <a:r>
              <a:rPr lang="nl-NL" dirty="0" smtClean="0"/>
              <a:t>: part of </a:t>
            </a:r>
            <a:r>
              <a:rPr lang="nl-NL" dirty="0" err="1" smtClean="0"/>
              <a:t>DiagnosticReport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223302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/>
          <p:cNvSpPr>
            <a:spLocks noGrp="1"/>
          </p:cNvSpPr>
          <p:nvPr>
            <p:ph type="title"/>
          </p:nvPr>
        </p:nvSpPr>
        <p:spPr>
          <a:xfrm>
            <a:off x="344372" y="218048"/>
            <a:ext cx="8415079" cy="634083"/>
          </a:xfrm>
        </p:spPr>
        <p:txBody>
          <a:bodyPr>
            <a:normAutofit/>
          </a:bodyPr>
          <a:lstStyle/>
          <a:p>
            <a:r>
              <a:rPr lang="en-NZ" sz="4000" b="0" dirty="0" smtClean="0">
                <a:solidFill>
                  <a:srgbClr val="000000"/>
                </a:solidFill>
                <a:latin typeface="+mj-lt"/>
              </a:rPr>
              <a:t>Recording a consultation</a:t>
            </a:r>
            <a:endParaRPr lang="en-US" sz="4000" b="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01145" y="1309939"/>
            <a:ext cx="4566071" cy="357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C00000"/>
                </a:solidFill>
              </a:rPr>
              <a:t>12-year-old-boy</a:t>
            </a:r>
          </a:p>
          <a:p>
            <a:endParaRPr lang="en-US" sz="1400" b="1" dirty="0"/>
          </a:p>
          <a:p>
            <a:r>
              <a:rPr lang="en-US" sz="1400" b="1" dirty="0" smtClean="0">
                <a:solidFill>
                  <a:srgbClr val="004866"/>
                </a:solidFill>
              </a:rPr>
              <a:t>First consultation</a:t>
            </a:r>
          </a:p>
          <a:p>
            <a:r>
              <a:rPr lang="en-US" sz="1400" dirty="0" smtClean="0"/>
              <a:t>Complaining of </a:t>
            </a:r>
            <a:r>
              <a:rPr lang="en-US" sz="1400" b="1" dirty="0" smtClean="0">
                <a:solidFill>
                  <a:srgbClr val="64C09F"/>
                </a:solidFill>
              </a:rPr>
              <a:t>pain in the right ear for 3 days </a:t>
            </a:r>
            <a:r>
              <a:rPr lang="en-US" sz="1400" dirty="0" smtClean="0"/>
              <a:t>with </a:t>
            </a:r>
            <a:r>
              <a:rPr lang="en-US" sz="1400" b="1" dirty="0" smtClean="0">
                <a:solidFill>
                  <a:srgbClr val="54C8E8"/>
                </a:solidFill>
              </a:rPr>
              <a:t>an elevated temperature</a:t>
            </a:r>
            <a:r>
              <a:rPr lang="en-US" sz="1400" dirty="0" smtClean="0"/>
              <a:t>. On examination, temperature </a:t>
            </a:r>
            <a:r>
              <a:rPr lang="en-US" sz="1400" b="1" dirty="0" smtClean="0">
                <a:solidFill>
                  <a:srgbClr val="54C8E8"/>
                </a:solidFill>
              </a:rPr>
              <a:t>38°C</a:t>
            </a:r>
            <a:r>
              <a:rPr lang="en-US" sz="1400" dirty="0" smtClean="0"/>
              <a:t> and an </a:t>
            </a:r>
            <a:r>
              <a:rPr lang="en-US" sz="1400" b="1" dirty="0" smtClean="0">
                <a:solidFill>
                  <a:srgbClr val="54C8E8"/>
                </a:solidFill>
              </a:rPr>
              <a:t>inflamed right eardrum </a:t>
            </a:r>
            <a:r>
              <a:rPr lang="en-US" sz="1400" dirty="0" smtClean="0"/>
              <a:t>with no perforation. Diagnosis </a:t>
            </a:r>
            <a:r>
              <a:rPr lang="en-US" sz="1400" b="1" dirty="0" smtClean="0">
                <a:solidFill>
                  <a:srgbClr val="64C09F"/>
                </a:solidFill>
              </a:rPr>
              <a:t>Otitis Media</a:t>
            </a:r>
            <a:r>
              <a:rPr lang="en-US" sz="1400" dirty="0" smtClean="0"/>
              <a:t>, and prescribed </a:t>
            </a:r>
            <a:r>
              <a:rPr lang="en-US" sz="1400" b="1" dirty="0" smtClean="0">
                <a:solidFill>
                  <a:srgbClr val="9781BC"/>
                </a:solidFill>
              </a:rPr>
              <a:t>Amoxicillin 250mg 3 times per day for 7 days.</a:t>
            </a:r>
          </a:p>
          <a:p>
            <a:endParaRPr lang="en-US" sz="1400" dirty="0" smtClean="0"/>
          </a:p>
          <a:p>
            <a:endParaRPr lang="en-US" sz="1400" dirty="0"/>
          </a:p>
          <a:p>
            <a:r>
              <a:rPr lang="en-US" sz="1400" b="1" dirty="0" smtClean="0">
                <a:solidFill>
                  <a:srgbClr val="004866"/>
                </a:solidFill>
              </a:rPr>
              <a:t>Follow up consultation</a:t>
            </a:r>
          </a:p>
          <a:p>
            <a:r>
              <a:rPr lang="en-US" sz="1400" dirty="0" smtClean="0"/>
              <a:t>2 days later returned with an </a:t>
            </a:r>
            <a:r>
              <a:rPr lang="en-US" sz="1400" b="1" dirty="0" smtClean="0">
                <a:solidFill>
                  <a:srgbClr val="64C09F"/>
                </a:solidFill>
              </a:rPr>
              <a:t>itchy skin rash</a:t>
            </a:r>
            <a:r>
              <a:rPr lang="en-US" sz="1400" dirty="0" smtClean="0"/>
              <a:t>. No </a:t>
            </a:r>
            <a:r>
              <a:rPr lang="en-US" sz="1400" b="1" dirty="0" smtClean="0">
                <a:solidFill>
                  <a:srgbClr val="64C09F"/>
                </a:solidFill>
              </a:rPr>
              <a:t>breathing difficulties</a:t>
            </a:r>
            <a:r>
              <a:rPr lang="en-US" sz="1400" dirty="0" smtClean="0"/>
              <a:t>. On examination, </a:t>
            </a:r>
            <a:r>
              <a:rPr lang="en-US" sz="1400" b="1" dirty="0" smtClean="0">
                <a:solidFill>
                  <a:srgbClr val="54C8E8"/>
                </a:solidFill>
              </a:rPr>
              <a:t>urticarial rash </a:t>
            </a:r>
            <a:r>
              <a:rPr lang="en-US" sz="1400" dirty="0" smtClean="0"/>
              <a:t>on both arms. No evidence meningitis. Diagnosis of penicillin </a:t>
            </a:r>
            <a:r>
              <a:rPr lang="en-US" sz="1400" b="1" dirty="0" smtClean="0">
                <a:solidFill>
                  <a:srgbClr val="EE2159"/>
                </a:solidFill>
              </a:rPr>
              <a:t>allergy</a:t>
            </a:r>
            <a:r>
              <a:rPr lang="en-US" sz="1400" dirty="0" smtClean="0"/>
              <a:t>. Antibiotics changes to </a:t>
            </a:r>
            <a:r>
              <a:rPr lang="en-US" sz="1400" b="1" dirty="0" smtClean="0">
                <a:solidFill>
                  <a:srgbClr val="9781BC"/>
                </a:solidFill>
              </a:rPr>
              <a:t>Erythromycin 250mg 4 times per day for 10 days.</a:t>
            </a:r>
          </a:p>
        </p:txBody>
      </p:sp>
      <p:sp>
        <p:nvSpPr>
          <p:cNvPr id="13" name="Rectangle 12"/>
          <p:cNvSpPr/>
          <p:nvPr/>
        </p:nvSpPr>
        <p:spPr>
          <a:xfrm>
            <a:off x="6113096" y="1152066"/>
            <a:ext cx="2380130" cy="3212869"/>
          </a:xfrm>
          <a:prstGeom prst="rect">
            <a:avLst/>
          </a:prstGeom>
          <a:solidFill>
            <a:schemeClr val="bg1"/>
          </a:solidFill>
          <a:ln w="12700">
            <a:solidFill>
              <a:srgbClr val="004866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582390" y="1242337"/>
            <a:ext cx="2073447" cy="26605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300"/>
              </a:lnSpc>
              <a:spcBef>
                <a:spcPts val="300"/>
              </a:spcBef>
            </a:pPr>
            <a:r>
              <a:rPr lang="en-US" dirty="0" smtClean="0">
                <a:solidFill>
                  <a:schemeClr val="accent2"/>
                </a:solidFill>
              </a:rPr>
              <a:t>Patient</a:t>
            </a:r>
          </a:p>
          <a:p>
            <a:pPr>
              <a:lnSpc>
                <a:spcPts val="3300"/>
              </a:lnSpc>
              <a:spcBef>
                <a:spcPts val="300"/>
              </a:spcBef>
            </a:pPr>
            <a:r>
              <a:rPr lang="en-US" dirty="0" smtClean="0">
                <a:solidFill>
                  <a:srgbClr val="004866"/>
                </a:solidFill>
              </a:rPr>
              <a:t>Encounter</a:t>
            </a:r>
          </a:p>
          <a:p>
            <a:pPr>
              <a:lnSpc>
                <a:spcPts val="3300"/>
              </a:lnSpc>
              <a:spcBef>
                <a:spcPts val="300"/>
              </a:spcBef>
            </a:pPr>
            <a:r>
              <a:rPr lang="en-US" dirty="0" smtClean="0">
                <a:solidFill>
                  <a:srgbClr val="64C09F"/>
                </a:solidFill>
              </a:rPr>
              <a:t>Condition</a:t>
            </a:r>
          </a:p>
          <a:p>
            <a:pPr>
              <a:lnSpc>
                <a:spcPts val="3300"/>
              </a:lnSpc>
              <a:spcBef>
                <a:spcPts val="300"/>
              </a:spcBef>
            </a:pPr>
            <a:r>
              <a:rPr lang="en-US" dirty="0" smtClean="0">
                <a:solidFill>
                  <a:srgbClr val="54C8E8"/>
                </a:solidFill>
              </a:rPr>
              <a:t>Observation</a:t>
            </a:r>
          </a:p>
          <a:p>
            <a:pPr>
              <a:lnSpc>
                <a:spcPts val="3300"/>
              </a:lnSpc>
              <a:spcBef>
                <a:spcPts val="300"/>
              </a:spcBef>
            </a:pPr>
            <a:r>
              <a:rPr lang="en-US" dirty="0" smtClean="0">
                <a:solidFill>
                  <a:srgbClr val="9781BC"/>
                </a:solidFill>
              </a:rPr>
              <a:t>Medication</a:t>
            </a:r>
          </a:p>
          <a:p>
            <a:pPr>
              <a:lnSpc>
                <a:spcPts val="2000"/>
              </a:lnSpc>
              <a:spcBef>
                <a:spcPts val="300"/>
              </a:spcBef>
            </a:pPr>
            <a:r>
              <a:rPr lang="en-US" dirty="0" smtClean="0">
                <a:solidFill>
                  <a:srgbClr val="EE2159"/>
                </a:solidFill>
              </a:rPr>
              <a:t>Allergy Intolerance</a:t>
            </a:r>
          </a:p>
        </p:txBody>
      </p:sp>
      <p:sp>
        <p:nvSpPr>
          <p:cNvPr id="4" name="Rectangle 3"/>
          <p:cNvSpPr/>
          <p:nvPr/>
        </p:nvSpPr>
        <p:spPr>
          <a:xfrm>
            <a:off x="6359873" y="1404287"/>
            <a:ext cx="191192" cy="25492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367995" y="1860525"/>
            <a:ext cx="191192" cy="254923"/>
          </a:xfrm>
          <a:prstGeom prst="rect">
            <a:avLst/>
          </a:prstGeom>
          <a:solidFill>
            <a:srgbClr val="00486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367995" y="2316765"/>
            <a:ext cx="191192" cy="254923"/>
          </a:xfrm>
          <a:prstGeom prst="rect">
            <a:avLst/>
          </a:prstGeom>
          <a:solidFill>
            <a:srgbClr val="64C09F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369371" y="2757223"/>
            <a:ext cx="191192" cy="254923"/>
          </a:xfrm>
          <a:prstGeom prst="rect">
            <a:avLst/>
          </a:prstGeom>
          <a:solidFill>
            <a:srgbClr val="54C8E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359873" y="3195302"/>
            <a:ext cx="191192" cy="254923"/>
          </a:xfrm>
          <a:prstGeom prst="rect">
            <a:avLst/>
          </a:prstGeom>
          <a:solidFill>
            <a:srgbClr val="9781B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359873" y="3667502"/>
            <a:ext cx="191192" cy="254923"/>
          </a:xfrm>
          <a:prstGeom prst="rect">
            <a:avLst/>
          </a:prstGeom>
          <a:solidFill>
            <a:srgbClr val="EE2159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611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896417" y="400144"/>
            <a:ext cx="7158739" cy="5982322"/>
            <a:chOff x="744004" y="245678"/>
            <a:chExt cx="7158739" cy="4486737"/>
          </a:xfrm>
        </p:grpSpPr>
        <p:sp>
          <p:nvSpPr>
            <p:cNvPr id="5" name="Rounded Rectangle 4"/>
            <p:cNvSpPr/>
            <p:nvPr/>
          </p:nvSpPr>
          <p:spPr>
            <a:xfrm>
              <a:off x="744004" y="687284"/>
              <a:ext cx="1558833" cy="304799"/>
            </a:xfrm>
            <a:prstGeom prst="roundRect">
              <a:avLst/>
            </a:prstGeom>
            <a:noFill/>
            <a:ln w="12700">
              <a:solidFill>
                <a:srgbClr val="004866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rgbClr val="004866"/>
                  </a:solidFill>
                </a:rPr>
                <a:t>Encounter</a:t>
              </a:r>
              <a:endParaRPr lang="en-US" sz="1400" dirty="0">
                <a:solidFill>
                  <a:srgbClr val="004866"/>
                </a:solidFill>
              </a:endParaRPr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744004" y="3230187"/>
              <a:ext cx="1558833" cy="304799"/>
            </a:xfrm>
            <a:prstGeom prst="roundRect">
              <a:avLst/>
            </a:prstGeom>
            <a:noFill/>
            <a:ln w="12700">
              <a:solidFill>
                <a:srgbClr val="004866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rgbClr val="004866"/>
                  </a:solidFill>
                </a:rPr>
                <a:t>Encounter</a:t>
              </a:r>
              <a:endParaRPr lang="en-US" sz="1400" dirty="0">
                <a:solidFill>
                  <a:srgbClr val="004866"/>
                </a:solidFill>
              </a:endParaRPr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5794975" y="1270758"/>
              <a:ext cx="1558833" cy="304799"/>
            </a:xfrm>
            <a:prstGeom prst="roundRect">
              <a:avLst/>
            </a:prstGeom>
            <a:noFill/>
            <a:ln w="12700">
              <a:solidFill>
                <a:srgbClr val="004866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smtClean="0">
                  <a:solidFill>
                    <a:srgbClr val="004866"/>
                  </a:solidFill>
                </a:rPr>
                <a:t>Practitioner</a:t>
              </a:r>
              <a:endParaRPr lang="en-US" sz="1400" dirty="0">
                <a:solidFill>
                  <a:srgbClr val="004866"/>
                </a:solidFill>
              </a:endParaRPr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5794975" y="486986"/>
              <a:ext cx="1558833" cy="304799"/>
            </a:xfrm>
            <a:prstGeom prst="roundRect">
              <a:avLst/>
            </a:prstGeom>
            <a:noFill/>
            <a:ln w="12700"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smtClean="0">
                  <a:solidFill>
                    <a:srgbClr val="C00000"/>
                  </a:solidFill>
                </a:rPr>
                <a:t>Patient</a:t>
              </a:r>
              <a:endParaRPr lang="en-US" sz="1400" dirty="0">
                <a:solidFill>
                  <a:srgbClr val="C00000"/>
                </a:solidFill>
              </a:endParaRPr>
            </a:p>
          </p:txBody>
        </p:sp>
        <p:cxnSp>
          <p:nvCxnSpPr>
            <p:cNvPr id="20" name="Straight Connector 19"/>
            <p:cNvCxnSpPr/>
            <p:nvPr/>
          </p:nvCxnSpPr>
          <p:spPr>
            <a:xfrm>
              <a:off x="2537179" y="452152"/>
              <a:ext cx="791" cy="2020388"/>
            </a:xfrm>
            <a:prstGeom prst="line">
              <a:avLst/>
            </a:prstGeom>
            <a:ln w="12700" cap="sq" cmpd="sng">
              <a:solidFill>
                <a:schemeClr val="accent4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2541488" y="451921"/>
              <a:ext cx="2870369" cy="0"/>
            </a:xfrm>
            <a:prstGeom prst="line">
              <a:avLst/>
            </a:prstGeom>
            <a:ln w="12700" cap="sq" cmpd="sng">
              <a:solidFill>
                <a:schemeClr val="accent4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2541488" y="1245208"/>
              <a:ext cx="2864313" cy="0"/>
            </a:xfrm>
            <a:prstGeom prst="line">
              <a:avLst/>
            </a:prstGeom>
            <a:ln w="12700" cap="sq" cmpd="sng">
              <a:solidFill>
                <a:schemeClr val="accent4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2541488" y="1656990"/>
              <a:ext cx="2863598" cy="3113"/>
            </a:xfrm>
            <a:prstGeom prst="line">
              <a:avLst/>
            </a:prstGeom>
            <a:ln w="12700" cap="sq" cmpd="sng">
              <a:solidFill>
                <a:schemeClr val="accent4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2541488" y="2056661"/>
              <a:ext cx="2979370" cy="0"/>
            </a:xfrm>
            <a:prstGeom prst="line">
              <a:avLst/>
            </a:prstGeom>
            <a:ln w="12700" cap="sq" cmpd="sng">
              <a:solidFill>
                <a:schemeClr val="accent4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2541488" y="2474499"/>
              <a:ext cx="3103835" cy="2601"/>
            </a:xfrm>
            <a:prstGeom prst="line">
              <a:avLst/>
            </a:prstGeom>
            <a:ln w="12700" cap="sq" cmpd="sng">
              <a:solidFill>
                <a:schemeClr val="accent4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H="1">
              <a:off x="2329662" y="845806"/>
              <a:ext cx="3082195" cy="0"/>
            </a:xfrm>
            <a:prstGeom prst="line">
              <a:avLst/>
            </a:prstGeom>
            <a:ln w="12700" cmpd="sng">
              <a:solidFill>
                <a:schemeClr val="accent4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2544244" y="2972303"/>
              <a:ext cx="167" cy="1605625"/>
            </a:xfrm>
            <a:prstGeom prst="line">
              <a:avLst/>
            </a:prstGeom>
            <a:ln w="12700" cap="sq" cmpd="sng">
              <a:solidFill>
                <a:schemeClr val="accent4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 flipV="1">
              <a:off x="2548553" y="2971378"/>
              <a:ext cx="5348908" cy="694"/>
            </a:xfrm>
            <a:prstGeom prst="line">
              <a:avLst/>
            </a:prstGeom>
            <a:ln w="12700" cap="sq" cmpd="sng">
              <a:solidFill>
                <a:schemeClr val="accent4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2548553" y="3765359"/>
              <a:ext cx="3747425" cy="0"/>
            </a:xfrm>
            <a:prstGeom prst="line">
              <a:avLst/>
            </a:prstGeom>
            <a:ln w="12700" cap="sq" cmpd="sng">
              <a:solidFill>
                <a:schemeClr val="accent4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2548553" y="4177141"/>
              <a:ext cx="4044151" cy="0"/>
            </a:xfrm>
            <a:prstGeom prst="line">
              <a:avLst/>
            </a:prstGeom>
            <a:ln w="12700" cap="sq" cmpd="sng">
              <a:solidFill>
                <a:schemeClr val="accent4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2548553" y="4576812"/>
              <a:ext cx="4316180" cy="0"/>
            </a:xfrm>
            <a:prstGeom prst="line">
              <a:avLst/>
            </a:prstGeom>
            <a:ln w="12700" cap="sq" cmpd="sng">
              <a:solidFill>
                <a:schemeClr val="accent4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flipH="1">
              <a:off x="2336727" y="3365957"/>
              <a:ext cx="5557937" cy="0"/>
            </a:xfrm>
            <a:prstGeom prst="line">
              <a:avLst/>
            </a:prstGeom>
            <a:ln w="12700" cmpd="sng">
              <a:solidFill>
                <a:schemeClr val="accent4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>
              <a:off x="6596251" y="1626713"/>
              <a:ext cx="0" cy="2548468"/>
            </a:xfrm>
            <a:prstGeom prst="line">
              <a:avLst/>
            </a:prstGeom>
            <a:ln w="12700" cap="sq" cmpd="sng">
              <a:solidFill>
                <a:schemeClr val="accent4"/>
              </a:solidFill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>
              <a:off x="6862699" y="1626713"/>
              <a:ext cx="0" cy="2949272"/>
            </a:xfrm>
            <a:prstGeom prst="line">
              <a:avLst/>
            </a:prstGeom>
            <a:ln w="12700" cap="sq" cmpd="sng">
              <a:solidFill>
                <a:schemeClr val="accent4"/>
              </a:solidFill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>
              <a:off x="6299525" y="1626713"/>
              <a:ext cx="0" cy="2137230"/>
            </a:xfrm>
            <a:prstGeom prst="line">
              <a:avLst/>
            </a:prstGeom>
            <a:ln w="12700" cap="sq" cmpd="sng">
              <a:solidFill>
                <a:schemeClr val="accent4"/>
              </a:solidFill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7896183" y="631403"/>
              <a:ext cx="0" cy="2733075"/>
            </a:xfrm>
            <a:prstGeom prst="line">
              <a:avLst/>
            </a:prstGeom>
            <a:ln w="12700" cap="sq" cmpd="sng">
              <a:solidFill>
                <a:schemeClr val="accent4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>
              <a:off x="5645323" y="1441042"/>
              <a:ext cx="2347" cy="1035389"/>
            </a:xfrm>
            <a:prstGeom prst="line">
              <a:avLst/>
            </a:prstGeom>
            <a:ln w="12700" cap="sq" cmpd="sng">
              <a:solidFill>
                <a:schemeClr val="accent4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>
              <a:off x="5527589" y="1441042"/>
              <a:ext cx="0" cy="616140"/>
            </a:xfrm>
            <a:prstGeom prst="line">
              <a:avLst/>
            </a:prstGeom>
            <a:ln w="12700" cap="sq" cmpd="sng">
              <a:solidFill>
                <a:schemeClr val="accent4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>
              <a:off x="5414300" y="453813"/>
              <a:ext cx="311" cy="393490"/>
            </a:xfrm>
            <a:prstGeom prst="line">
              <a:avLst/>
            </a:prstGeom>
            <a:ln w="12700" cap="sq" cmpd="sng">
              <a:solidFill>
                <a:schemeClr val="accent4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 flipH="1">
              <a:off x="7392102" y="631178"/>
              <a:ext cx="510641" cy="4235"/>
            </a:xfrm>
            <a:prstGeom prst="line">
              <a:avLst/>
            </a:prstGeom>
            <a:ln w="12700" cmpd="sng">
              <a:solidFill>
                <a:schemeClr val="accent4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>
              <a:off x="5411829" y="631178"/>
              <a:ext cx="362793" cy="2886"/>
            </a:xfrm>
            <a:prstGeom prst="line">
              <a:avLst/>
            </a:prstGeom>
            <a:ln w="12700" cmpd="sng">
              <a:solidFill>
                <a:schemeClr val="accent4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>
              <a:off x="5405479" y="1432290"/>
              <a:ext cx="362793" cy="2886"/>
            </a:xfrm>
            <a:prstGeom prst="line">
              <a:avLst/>
            </a:prstGeom>
            <a:ln w="12700" cmpd="sng">
              <a:solidFill>
                <a:schemeClr val="accent4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TextBox 74"/>
            <p:cNvSpPr txBox="1"/>
            <p:nvPr/>
          </p:nvSpPr>
          <p:spPr>
            <a:xfrm>
              <a:off x="4538593" y="245678"/>
              <a:ext cx="753598" cy="184666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rtlCol="0" anchor="ctr">
              <a:spAutoFit/>
            </a:bodyPr>
            <a:lstStyle/>
            <a:p>
              <a:pPr algn="ctr"/>
              <a:r>
                <a:rPr lang="en-US" sz="1000" smtClean="0">
                  <a:solidFill>
                    <a:srgbClr val="004866"/>
                  </a:solidFill>
                </a:rPr>
                <a:t>Asserter</a:t>
              </a:r>
              <a:endParaRPr lang="en-NZ" sz="1000" dirty="0">
                <a:solidFill>
                  <a:srgbClr val="004866"/>
                </a:solidFill>
              </a:endParaRP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4546685" y="650279"/>
              <a:ext cx="753598" cy="184666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rtlCol="0" anchor="ctr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rgbClr val="004866"/>
                  </a:solidFill>
                </a:rPr>
                <a:t>Performer</a:t>
              </a:r>
              <a:endParaRPr lang="en-NZ" sz="1000" dirty="0">
                <a:solidFill>
                  <a:srgbClr val="004866"/>
                </a:solidFill>
              </a:endParaRP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4546685" y="1054878"/>
              <a:ext cx="753598" cy="184666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rtlCol="0" anchor="ctr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rgbClr val="004866"/>
                  </a:solidFill>
                </a:rPr>
                <a:t>Performer</a:t>
              </a:r>
              <a:endParaRPr lang="en-NZ" sz="1000" dirty="0">
                <a:solidFill>
                  <a:srgbClr val="004866"/>
                </a:solidFill>
              </a:endParaRP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4538593" y="1467576"/>
              <a:ext cx="753598" cy="184666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rtlCol="0" anchor="ctr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rgbClr val="004866"/>
                  </a:solidFill>
                </a:rPr>
                <a:t>Performer</a:t>
              </a:r>
              <a:endParaRPr lang="en-NZ" sz="1000" dirty="0">
                <a:solidFill>
                  <a:srgbClr val="004866"/>
                </a:solidFill>
              </a:endParaRP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4570961" y="3563413"/>
              <a:ext cx="753598" cy="184666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rtlCol="0" anchor="ctr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rgbClr val="004866"/>
                  </a:solidFill>
                </a:rPr>
                <a:t>Performer</a:t>
              </a:r>
              <a:endParaRPr lang="en-NZ" sz="1000" dirty="0">
                <a:solidFill>
                  <a:srgbClr val="004866"/>
                </a:solidFill>
              </a:endParaRP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4570961" y="3976107"/>
              <a:ext cx="753598" cy="184666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rtlCol="0" anchor="ctr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rgbClr val="004866"/>
                  </a:solidFill>
                </a:rPr>
                <a:t>Performer</a:t>
              </a:r>
              <a:endParaRPr lang="en-NZ" sz="1000" dirty="0">
                <a:solidFill>
                  <a:srgbClr val="004866"/>
                </a:solidFill>
              </a:endParaRP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4570961" y="4372613"/>
              <a:ext cx="753598" cy="184666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rtlCol="0" anchor="ctr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rgbClr val="004866"/>
                  </a:solidFill>
                </a:rPr>
                <a:t>Performer</a:t>
              </a:r>
              <a:endParaRPr lang="en-NZ" sz="1000" dirty="0">
                <a:solidFill>
                  <a:srgbClr val="004866"/>
                </a:solidFill>
              </a:endParaRPr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7047124" y="2770394"/>
              <a:ext cx="753598" cy="184666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rtlCol="0" anchor="ctr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rgbClr val="004866"/>
                  </a:solidFill>
                </a:rPr>
                <a:t>Asserter</a:t>
              </a:r>
              <a:endParaRPr lang="en-NZ" sz="1000" dirty="0">
                <a:solidFill>
                  <a:srgbClr val="004866"/>
                </a:solidFill>
              </a:endParaRP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7040774" y="3168644"/>
              <a:ext cx="753598" cy="184666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rtlCol="0" anchor="ctr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rgbClr val="004866"/>
                  </a:solidFill>
                </a:rPr>
                <a:t>Asserter</a:t>
              </a:r>
              <a:endParaRPr lang="en-NZ" sz="1000" dirty="0">
                <a:solidFill>
                  <a:srgbClr val="004866"/>
                </a:solidFill>
              </a:endParaRPr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4537245" y="2267337"/>
              <a:ext cx="803498" cy="184666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rtlCol="0" anchor="ctr">
              <a:spAutoFit/>
            </a:bodyPr>
            <a:lstStyle/>
            <a:p>
              <a:pPr algn="ctr"/>
              <a:r>
                <a:rPr lang="en-US" sz="1000" smtClean="0">
                  <a:solidFill>
                    <a:srgbClr val="004866"/>
                  </a:solidFill>
                </a:rPr>
                <a:t>Prescriber</a:t>
              </a:r>
              <a:endParaRPr lang="en-NZ" sz="1000" dirty="0">
                <a:solidFill>
                  <a:srgbClr val="004866"/>
                </a:solidFill>
              </a:endParaRP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4545337" y="1862736"/>
              <a:ext cx="753598" cy="184666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rtlCol="0" anchor="ctr">
              <a:spAutoFit/>
            </a:bodyPr>
            <a:lstStyle/>
            <a:p>
              <a:pPr algn="ctr"/>
              <a:r>
                <a:rPr lang="en-US" sz="1000" smtClean="0">
                  <a:solidFill>
                    <a:srgbClr val="004866"/>
                  </a:solidFill>
                </a:rPr>
                <a:t>Asserter</a:t>
              </a:r>
              <a:endParaRPr lang="en-NZ" sz="1000" dirty="0">
                <a:solidFill>
                  <a:srgbClr val="004866"/>
                </a:solidFill>
              </a:endParaRPr>
            </a:p>
          </p:txBody>
        </p:sp>
        <p:cxnSp>
          <p:nvCxnSpPr>
            <p:cNvPr id="86" name="Straight Connector 85"/>
            <p:cNvCxnSpPr/>
            <p:nvPr/>
          </p:nvCxnSpPr>
          <p:spPr>
            <a:xfrm>
              <a:off x="5406208" y="1246832"/>
              <a:ext cx="0" cy="403942"/>
            </a:xfrm>
            <a:prstGeom prst="line">
              <a:avLst/>
            </a:prstGeom>
            <a:ln w="12700" cap="sq" cmpd="sng">
              <a:solidFill>
                <a:schemeClr val="accent4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Rounded Rectangle 6"/>
            <p:cNvSpPr/>
            <p:nvPr/>
          </p:nvSpPr>
          <p:spPr>
            <a:xfrm>
              <a:off x="2807935" y="277982"/>
              <a:ext cx="1558833" cy="304799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64C09F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rgbClr val="64C09F"/>
                  </a:solidFill>
                </a:rPr>
                <a:t>Pain right ear 3 days</a:t>
              </a:r>
              <a:endParaRPr lang="en-US" sz="1000" dirty="0">
                <a:solidFill>
                  <a:srgbClr val="64C09F"/>
                </a:solidFill>
              </a:endParaRPr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2825352" y="1897777"/>
              <a:ext cx="1558833" cy="304799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64C09F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smtClean="0">
                  <a:solidFill>
                    <a:srgbClr val="64C09F"/>
                  </a:solidFill>
                </a:rPr>
                <a:t>Otitis media</a:t>
              </a:r>
              <a:endParaRPr lang="en-US" sz="1000" dirty="0">
                <a:solidFill>
                  <a:srgbClr val="64C09F"/>
                </a:solidFill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2825352" y="2820886"/>
              <a:ext cx="1558833" cy="304799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64C09F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rgbClr val="64C09F"/>
                  </a:solidFill>
                </a:rPr>
                <a:t>Itchy </a:t>
              </a:r>
              <a:r>
                <a:rPr lang="en-US" sz="1000" smtClean="0">
                  <a:solidFill>
                    <a:srgbClr val="64C09F"/>
                  </a:solidFill>
                </a:rPr>
                <a:t>skin rash</a:t>
              </a:r>
              <a:endParaRPr lang="en-US" sz="1000" dirty="0">
                <a:solidFill>
                  <a:srgbClr val="64C09F"/>
                </a:solidFill>
              </a:endParaRPr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2825352" y="3230189"/>
              <a:ext cx="1558833" cy="304799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64C09F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rgbClr val="64C09F"/>
                  </a:solidFill>
                </a:rPr>
                <a:t>No </a:t>
              </a:r>
              <a:r>
                <a:rPr lang="en-US" sz="1000" smtClean="0">
                  <a:solidFill>
                    <a:srgbClr val="64C09F"/>
                  </a:solidFill>
                </a:rPr>
                <a:t>breathing difficulties</a:t>
              </a:r>
              <a:endParaRPr lang="en-US" sz="1000" dirty="0">
                <a:solidFill>
                  <a:srgbClr val="64C09F"/>
                </a:solidFill>
              </a:endParaRP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2816644" y="687285"/>
              <a:ext cx="1558833" cy="304799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54C8E8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rgbClr val="54C8E8"/>
                  </a:solidFill>
                </a:rPr>
                <a:t>Elevated temperature</a:t>
              </a:r>
              <a:endParaRPr lang="en-US" sz="1000" dirty="0">
                <a:solidFill>
                  <a:srgbClr val="54C8E8"/>
                </a:solidFill>
              </a:endParaRPr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2816643" y="1096588"/>
              <a:ext cx="1558833" cy="304799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54C8E8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rgbClr val="54C8E8"/>
                  </a:solidFill>
                </a:rPr>
                <a:t>Temperature 38°C</a:t>
              </a:r>
              <a:endParaRPr lang="en-US" sz="1000" dirty="0">
                <a:solidFill>
                  <a:srgbClr val="54C8E8"/>
                </a:solidFill>
              </a:endParaRPr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2816643" y="1497183"/>
              <a:ext cx="1558833" cy="304799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54C8E8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rgbClr val="54C8E8"/>
                  </a:solidFill>
                </a:rPr>
                <a:t>Inflamed right drum</a:t>
              </a:r>
              <a:endParaRPr lang="en-US" sz="1000" dirty="0">
                <a:solidFill>
                  <a:srgbClr val="54C8E8"/>
                </a:solidFill>
              </a:endParaRPr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2816643" y="3630782"/>
              <a:ext cx="1558833" cy="304799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54C8E8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rgbClr val="54C8E8"/>
                  </a:solidFill>
                </a:rPr>
                <a:t>Urticarial Rash</a:t>
              </a:r>
              <a:endParaRPr lang="en-US" sz="1000" dirty="0">
                <a:solidFill>
                  <a:srgbClr val="54C8E8"/>
                </a:solidFill>
              </a:endParaRPr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2820997" y="2302725"/>
              <a:ext cx="1558833" cy="304799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9781BC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rgbClr val="9781BC"/>
                  </a:solidFill>
                </a:rPr>
                <a:t>Amoxicillin 250mg</a:t>
              </a:r>
              <a:endParaRPr lang="en-US" sz="1000" dirty="0">
                <a:solidFill>
                  <a:srgbClr val="9781BC"/>
                </a:solidFill>
              </a:endParaRPr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2820997" y="4427616"/>
              <a:ext cx="1558833" cy="304799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9781BC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smtClean="0">
                  <a:solidFill>
                    <a:srgbClr val="9781BC"/>
                  </a:solidFill>
                </a:rPr>
                <a:t>Erythromycin 250mg</a:t>
              </a:r>
              <a:endParaRPr lang="en-US" sz="1000" dirty="0">
                <a:solidFill>
                  <a:srgbClr val="9781BC"/>
                </a:solidFill>
              </a:endParaRPr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2820997" y="4027022"/>
              <a:ext cx="1558833" cy="304799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EE2159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rgbClr val="EE2159"/>
                  </a:solidFill>
                </a:rPr>
                <a:t>Penicillin Allergy</a:t>
              </a:r>
              <a:endParaRPr lang="en-US" sz="1000" dirty="0">
                <a:solidFill>
                  <a:srgbClr val="EE2159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94335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clinFHIR </a:t>
            </a:r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Mihin</a:t>
            </a:r>
            <a:endParaRPr lang="en-US" dirty="0"/>
          </a:p>
          <a:p>
            <a:r>
              <a:rPr lang="en-US" dirty="0" smtClean="0"/>
              <a:t>Wendy Martinez McMahon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33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251123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7" y="332657"/>
            <a:ext cx="7334577" cy="1152128"/>
          </a:xfrm>
        </p:spPr>
        <p:txBody>
          <a:bodyPr/>
          <a:lstStyle/>
          <a:p>
            <a:r>
              <a:rPr lang="en-GB" smtClean="0"/>
              <a:t>A Resource’s identity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mtClean="0"/>
              <a:t>In fact: an URL</a:t>
            </a:r>
          </a:p>
          <a:p>
            <a:pPr lvl="1"/>
            <a:endParaRPr lang="en-GB" smtClean="0"/>
          </a:p>
          <a:p>
            <a:pPr lvl="1"/>
            <a:r>
              <a:rPr lang="en-GB" b="1" smtClean="0">
                <a:latin typeface="Courier New" pitchFamily="49" charset="0"/>
                <a:cs typeface="Courier New" pitchFamily="49" charset="0"/>
              </a:rPr>
              <a:t>http://server.org/fhir/Patient/1</a:t>
            </a:r>
            <a:endParaRPr lang="en-GB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Left Brace 5"/>
          <p:cNvSpPr/>
          <p:nvPr/>
        </p:nvSpPr>
        <p:spPr bwMode="auto">
          <a:xfrm rot="16200000">
            <a:off x="3848102" y="2095500"/>
            <a:ext cx="381000" cy="2895600"/>
          </a:xfrm>
          <a:prstGeom prst="leftBrace">
            <a:avLst>
              <a:gd name="adj1" fmla="val 8333"/>
              <a:gd name="adj2" fmla="val 49188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87319" y="3745468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endpoint</a:t>
            </a:r>
            <a:endParaRPr lang="en-US" dirty="0"/>
          </a:p>
        </p:txBody>
      </p:sp>
      <p:sp>
        <p:nvSpPr>
          <p:cNvPr id="8" name="Left Brace 7"/>
          <p:cNvSpPr/>
          <p:nvPr/>
        </p:nvSpPr>
        <p:spPr bwMode="auto">
          <a:xfrm rot="5400000">
            <a:off x="6257258" y="2075786"/>
            <a:ext cx="380999" cy="1430084"/>
          </a:xfrm>
          <a:prstGeom prst="leftBrace">
            <a:avLst>
              <a:gd name="adj1" fmla="val 8333"/>
              <a:gd name="adj2" fmla="val 49188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Left Brace 8"/>
          <p:cNvSpPr/>
          <p:nvPr/>
        </p:nvSpPr>
        <p:spPr bwMode="auto">
          <a:xfrm rot="16200000">
            <a:off x="7277104" y="3311004"/>
            <a:ext cx="380999" cy="457206"/>
          </a:xfrm>
          <a:prstGeom prst="leftBrace">
            <a:avLst>
              <a:gd name="adj1" fmla="val 8333"/>
              <a:gd name="adj2" fmla="val 49188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562600" y="2230995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resource type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276697" y="3745468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id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762000" y="5029200"/>
            <a:ext cx="6314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Note: This URL resolves to the current version of a resource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8186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“Business” identifiers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1957724"/>
            <a:ext cx="3467100" cy="3676650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 bwMode="auto">
          <a:xfrm>
            <a:off x="552128" y="2324175"/>
            <a:ext cx="3562672" cy="266625"/>
          </a:xfrm>
          <a:prstGeom prst="roundRect">
            <a:avLst/>
          </a:prstGeom>
          <a:noFill/>
          <a:ln w="57150">
            <a:headEnd type="none" w="med" len="med"/>
            <a:tailEnd type="none" w="med" len="med"/>
          </a:ln>
          <a:ex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1100" y="1957724"/>
            <a:ext cx="3343275" cy="2724150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 bwMode="auto">
          <a:xfrm>
            <a:off x="5029200" y="2324175"/>
            <a:ext cx="3429000" cy="266625"/>
          </a:xfrm>
          <a:prstGeom prst="roundRect">
            <a:avLst/>
          </a:prstGeom>
          <a:noFill/>
          <a:ln w="57150">
            <a:headEnd type="none" w="med" len="med"/>
            <a:tailEnd type="none" w="med" len="med"/>
          </a:ln>
          <a:ex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7787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Content Placeholder 26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clrChange>
              <a:clrFrom>
                <a:srgbClr val="FFE074"/>
              </a:clrFrom>
              <a:clrTo>
                <a:srgbClr val="FFE074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6183"/>
          <a:stretch/>
        </p:blipFill>
        <p:spPr>
          <a:xfrm>
            <a:off x="152400" y="1741714"/>
            <a:ext cx="8915400" cy="4789715"/>
          </a:xfrm>
        </p:spPr>
      </p:pic>
      <p:sp>
        <p:nvSpPr>
          <p:cNvPr id="31" name="Rounded Rectangle 30"/>
          <p:cNvSpPr/>
          <p:nvPr/>
        </p:nvSpPr>
        <p:spPr bwMode="auto">
          <a:xfrm>
            <a:off x="248080" y="1705335"/>
            <a:ext cx="8667319" cy="4837800"/>
          </a:xfrm>
          <a:prstGeom prst="roundRect">
            <a:avLst>
              <a:gd name="adj" fmla="val 50000"/>
            </a:avLst>
          </a:prstGeom>
          <a:solidFill>
            <a:schemeClr val="bg1">
              <a:alpha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1752600" y="2743200"/>
            <a:ext cx="1600200" cy="2590800"/>
          </a:xfrm>
          <a:prstGeom prst="roundRect">
            <a:avLst>
              <a:gd name="adj" fmla="val 6712"/>
            </a:avLst>
          </a:prstGeom>
          <a:ln w="25400">
            <a:headEnd type="none" w="med" len="med"/>
            <a:tailEnd type="none" w="med" len="med"/>
          </a:ln>
          <a:effectLst>
            <a:outerShdw blurRad="76200" dist="889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  <a:p>
            <a:pPr lvl="0"/>
            <a:r>
              <a:rPr lang="en-US" b="1" dirty="0">
                <a:solidFill>
                  <a:srgbClr val="000000"/>
                </a:solidFill>
                <a:latin typeface="Arial" charset="0"/>
              </a:rPr>
              <a:t>Patient</a:t>
            </a:r>
          </a:p>
          <a:p>
            <a:pPr lvl="0"/>
            <a:endParaRPr lang="en-US" b="1" dirty="0">
              <a:solidFill>
                <a:srgbClr val="000000"/>
              </a:solidFill>
              <a:latin typeface="Arial" charset="0"/>
            </a:endParaRPr>
          </a:p>
          <a:p>
            <a:pPr lvl="0"/>
            <a:r>
              <a:rPr lang="en-US" sz="1400" dirty="0">
                <a:solidFill>
                  <a:srgbClr val="000000"/>
                </a:solidFill>
                <a:latin typeface="Arial" charset="0"/>
              </a:rPr>
              <a:t>MRN 22234</a:t>
            </a:r>
          </a:p>
          <a:p>
            <a:pPr lvl="0"/>
            <a:r>
              <a:rPr lang="en-US" sz="1400" dirty="0">
                <a:solidFill>
                  <a:srgbClr val="000000"/>
                </a:solidFill>
                <a:latin typeface="Arial" charset="0"/>
              </a:rPr>
              <a:t>“Ewout Kramer”</a:t>
            </a:r>
          </a:p>
          <a:p>
            <a:pPr lvl="0"/>
            <a:r>
              <a:rPr lang="en-US" sz="1400" dirty="0">
                <a:solidFill>
                  <a:srgbClr val="000000"/>
                </a:solidFill>
                <a:latin typeface="Arial" charset="0"/>
              </a:rPr>
              <a:t>30-11-1972</a:t>
            </a:r>
          </a:p>
          <a:p>
            <a:pPr lvl="0"/>
            <a:r>
              <a:rPr lang="en-US" sz="1400" dirty="0">
                <a:solidFill>
                  <a:srgbClr val="000000"/>
                </a:solidFill>
                <a:latin typeface="Arial" charset="0"/>
              </a:rPr>
              <a:t>Amsterdam</a:t>
            </a:r>
          </a:p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>
              <a:solidFill>
                <a:schemeClr val="tx1"/>
              </a:solidFill>
              <a:latin typeface="Arial" charset="0"/>
            </a:endParaRPr>
          </a:p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>
              <a:solidFill>
                <a:schemeClr val="tx1"/>
              </a:solidFill>
              <a:latin typeface="Arial" charset="0"/>
            </a:endParaRPr>
          </a:p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Resource metadata</a:t>
            </a:r>
            <a:endParaRPr lang="en-GB" dirty="0"/>
          </a:p>
        </p:txBody>
      </p:sp>
      <p:sp>
        <p:nvSpPr>
          <p:cNvPr id="33" name="TextBox 32"/>
          <p:cNvSpPr txBox="1"/>
          <p:nvPr/>
        </p:nvSpPr>
        <p:spPr>
          <a:xfrm>
            <a:off x="2994999" y="2196567"/>
            <a:ext cx="2202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 smtClean="0"/>
              <a:t>Metadata</a:t>
            </a:r>
            <a:endParaRPr lang="nl-NL" dirty="0"/>
          </a:p>
        </p:txBody>
      </p:sp>
      <p:sp>
        <p:nvSpPr>
          <p:cNvPr id="16" name="TextBox 15"/>
          <p:cNvSpPr txBox="1"/>
          <p:nvPr/>
        </p:nvSpPr>
        <p:spPr>
          <a:xfrm>
            <a:off x="3456110" y="2812918"/>
            <a:ext cx="494438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 &lt;id value="4705149-patient"/&gt;</a:t>
            </a:r>
            <a:br>
              <a:rPr lang="en-US" sz="1600" dirty="0"/>
            </a:br>
            <a:r>
              <a:rPr lang="en-US" sz="1600" dirty="0"/>
              <a:t>    &lt;meta&gt;</a:t>
            </a:r>
            <a:br>
              <a:rPr lang="en-US" sz="1600" dirty="0"/>
            </a:br>
            <a:r>
              <a:rPr lang="en-US" sz="1600" dirty="0"/>
              <a:t>        &lt;</a:t>
            </a:r>
            <a:r>
              <a:rPr lang="en-US" sz="1600" dirty="0" err="1"/>
              <a:t>versionId</a:t>
            </a:r>
            <a:r>
              <a:rPr lang="en-US" sz="1600" dirty="0"/>
              <a:t> value="4"/&gt;</a:t>
            </a:r>
            <a:br>
              <a:rPr lang="en-US" sz="1600" dirty="0"/>
            </a:br>
            <a:r>
              <a:rPr lang="en-US" sz="1600" dirty="0"/>
              <a:t>        &lt;</a:t>
            </a:r>
            <a:r>
              <a:rPr lang="en-US" sz="1600" dirty="0" err="1"/>
              <a:t>lastUpdated</a:t>
            </a:r>
            <a:r>
              <a:rPr lang="en-US" sz="1600" dirty="0"/>
              <a:t> value</a:t>
            </a:r>
            <a:r>
              <a:rPr lang="en-US" sz="1600" dirty="0" smtClean="0"/>
              <a:t>="2016-08-10T16:18:46Z</a:t>
            </a:r>
            <a:r>
              <a:rPr lang="en-US" sz="1600" dirty="0"/>
              <a:t>"/</a:t>
            </a:r>
            <a:r>
              <a:rPr lang="en-US" sz="1600" dirty="0" smtClean="0"/>
              <a:t>&gt;</a:t>
            </a:r>
          </a:p>
          <a:p>
            <a:r>
              <a:rPr lang="en-US" sz="1600" dirty="0" smtClean="0"/>
              <a:t>        &lt;profile value=… /&gt;</a:t>
            </a:r>
          </a:p>
          <a:p>
            <a:r>
              <a:rPr lang="en-US" sz="1600" dirty="0"/>
              <a:t> </a:t>
            </a:r>
            <a:r>
              <a:rPr lang="en-US" sz="1600" dirty="0" smtClean="0"/>
              <a:t>       &lt;security value=…/&gt;</a:t>
            </a:r>
          </a:p>
          <a:p>
            <a:r>
              <a:rPr lang="en-US" sz="1600" dirty="0"/>
              <a:t> </a:t>
            </a:r>
            <a:r>
              <a:rPr lang="en-US" sz="1600" dirty="0" smtClean="0"/>
              <a:t>       &lt;tag value= …/&gt;</a:t>
            </a:r>
            <a:r>
              <a:rPr lang="en-US" sz="1600" dirty="0"/>
              <a:t>	</a:t>
            </a:r>
            <a:br>
              <a:rPr lang="en-US" sz="1600" dirty="0"/>
            </a:br>
            <a:r>
              <a:rPr lang="en-US" sz="1600" dirty="0"/>
              <a:t>    &lt;/meta</a:t>
            </a:r>
            <a:r>
              <a:rPr lang="en-US" sz="1600" dirty="0" smtClean="0"/>
              <a:t>&gt;</a:t>
            </a:r>
          </a:p>
          <a:p>
            <a:r>
              <a:rPr lang="en-US" sz="1600" dirty="0" smtClean="0"/>
              <a:t>…</a:t>
            </a:r>
            <a:endParaRPr lang="nl-NL" sz="1600" dirty="0"/>
          </a:p>
        </p:txBody>
      </p:sp>
    </p:spTree>
    <p:extLst>
      <p:ext uri="{BB962C8B-B14F-4D97-AF65-F5344CB8AC3E}">
        <p14:creationId xmlns:p14="http://schemas.microsoft.com/office/powerpoint/2010/main" val="612297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The FHIR </a:t>
            </a:r>
            <a:r>
              <a:rPr lang="en-GB" i="1" smtClean="0"/>
              <a:t>Elements</a:t>
            </a:r>
            <a:endParaRPr lang="en-GB" dirty="0"/>
          </a:p>
        </p:txBody>
      </p:sp>
      <p:pic>
        <p:nvPicPr>
          <p:cNvPr id="43" name="Content Placeholder 26"/>
          <p:cNvPicPr>
            <a:picLocks noChangeAspect="1"/>
          </p:cNvPicPr>
          <p:nvPr/>
        </p:nvPicPr>
        <p:blipFill rotWithShape="1">
          <a:blip r:embed="rId3" cstate="print">
            <a:clrChange>
              <a:clrFrom>
                <a:srgbClr val="FFE074"/>
              </a:clrFrom>
              <a:clrTo>
                <a:srgbClr val="FFE074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6183"/>
          <a:stretch/>
        </p:blipFill>
        <p:spPr>
          <a:xfrm>
            <a:off x="912839" y="1741714"/>
            <a:ext cx="7139901" cy="4789715"/>
          </a:xfrm>
          <a:prstGeom prst="rect">
            <a:avLst/>
          </a:prstGeom>
        </p:spPr>
      </p:pic>
      <p:sp>
        <p:nvSpPr>
          <p:cNvPr id="44" name="Rounded Rectangle 43"/>
          <p:cNvSpPr/>
          <p:nvPr/>
        </p:nvSpPr>
        <p:spPr bwMode="auto">
          <a:xfrm>
            <a:off x="342900" y="1715400"/>
            <a:ext cx="7696200" cy="4837800"/>
          </a:xfrm>
          <a:prstGeom prst="roundRect">
            <a:avLst>
              <a:gd name="adj" fmla="val 50000"/>
            </a:avLst>
          </a:prstGeom>
          <a:solidFill>
            <a:schemeClr val="bg1">
              <a:alpha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6" name="Rectangle 10"/>
          <p:cNvSpPr/>
          <p:nvPr/>
        </p:nvSpPr>
        <p:spPr bwMode="auto">
          <a:xfrm>
            <a:off x="2819400" y="2743200"/>
            <a:ext cx="3494048" cy="2667000"/>
          </a:xfrm>
          <a:prstGeom prst="roundRect">
            <a:avLst>
              <a:gd name="adj" fmla="val 6712"/>
            </a:avLst>
          </a:prstGeom>
          <a:ln w="25400">
            <a:headEnd type="none" w="med" len="med"/>
            <a:tailEnd type="none" w="med" len="med"/>
          </a:ln>
          <a:effectLst>
            <a:outerShdw blurRad="76200" dist="889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Resource</a:t>
            </a:r>
          </a:p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>
              <a:solidFill>
                <a:schemeClr val="tx1"/>
              </a:solidFill>
              <a:latin typeface="Arial" charset="0"/>
            </a:endParaRPr>
          </a:p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>
              <a:solidFill>
                <a:schemeClr val="tx1"/>
              </a:solidFill>
              <a:latin typeface="Arial" charset="0"/>
            </a:endParaRPr>
          </a:p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7" name="Rectangle 11"/>
          <p:cNvSpPr/>
          <p:nvPr/>
        </p:nvSpPr>
        <p:spPr bwMode="auto">
          <a:xfrm>
            <a:off x="4482790" y="2850066"/>
            <a:ext cx="1681975" cy="701597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Narrative</a:t>
            </a:r>
          </a:p>
        </p:txBody>
      </p:sp>
      <p:sp>
        <p:nvSpPr>
          <p:cNvPr id="50" name="Rectangle 14"/>
          <p:cNvSpPr/>
          <p:nvPr/>
        </p:nvSpPr>
        <p:spPr bwMode="auto">
          <a:xfrm>
            <a:off x="2893742" y="4155687"/>
            <a:ext cx="1440365" cy="701597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Extensions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3603038" y="2196567"/>
            <a:ext cx="2202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 smtClean="0"/>
              <a:t>Metadata</a:t>
            </a:r>
            <a:endParaRPr lang="nl-NL" dirty="0"/>
          </a:p>
        </p:txBody>
      </p:sp>
      <p:cxnSp>
        <p:nvCxnSpPr>
          <p:cNvPr id="29" name="Straight Arrow Connector 28"/>
          <p:cNvCxnSpPr/>
          <p:nvPr/>
        </p:nvCxnSpPr>
        <p:spPr bwMode="auto">
          <a:xfrm flipV="1">
            <a:off x="5926539" y="3011091"/>
            <a:ext cx="931461" cy="37295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0" name="Straight Arrow Connector 29"/>
          <p:cNvCxnSpPr/>
          <p:nvPr/>
        </p:nvCxnSpPr>
        <p:spPr bwMode="auto">
          <a:xfrm flipV="1">
            <a:off x="3886200" y="2820590"/>
            <a:ext cx="762000" cy="121801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48" name="Rectangle 12"/>
          <p:cNvSpPr/>
          <p:nvPr/>
        </p:nvSpPr>
        <p:spPr bwMode="auto">
          <a:xfrm>
            <a:off x="4482790" y="3700346"/>
            <a:ext cx="1681975" cy="1486829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Elements</a:t>
            </a:r>
          </a:p>
        </p:txBody>
      </p:sp>
      <p:sp>
        <p:nvSpPr>
          <p:cNvPr id="49" name="Rectangle 13"/>
          <p:cNvSpPr/>
          <p:nvPr/>
        </p:nvSpPr>
        <p:spPr bwMode="auto">
          <a:xfrm>
            <a:off x="4611918" y="4259068"/>
            <a:ext cx="1404165" cy="701597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Extensions</a:t>
            </a:r>
          </a:p>
        </p:txBody>
      </p:sp>
      <p:sp>
        <p:nvSpPr>
          <p:cNvPr id="16" name="Rectangle 15"/>
          <p:cNvSpPr/>
          <p:nvPr/>
        </p:nvSpPr>
        <p:spPr bwMode="auto">
          <a:xfrm>
            <a:off x="4935940" y="4342209"/>
            <a:ext cx="3657600" cy="179784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Primitives</a:t>
            </a:r>
            <a:b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</a:br>
            <a:r>
              <a:rPr kumimoji="0" lang="en-US" sz="14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(integer, boolean, </a:t>
            </a:r>
          </a:p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string, instant)</a:t>
            </a:r>
          </a:p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6917140" y="4763690"/>
            <a:ext cx="1447800" cy="1143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Derived</a:t>
            </a:r>
            <a:r>
              <a:rPr kumimoji="0" lang="en-US" sz="1800" b="1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 </a:t>
            </a: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Primitives</a:t>
            </a:r>
            <a:endParaRPr kumimoji="0" lang="en-US" sz="1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 smtClean="0">
                <a:solidFill>
                  <a:schemeClr val="tx1"/>
                </a:solidFill>
                <a:latin typeface="Arial" charset="0"/>
              </a:rPr>
              <a:t>(oid, uuid, </a:t>
            </a:r>
            <a:br>
              <a:rPr lang="en-US" sz="1400" dirty="0" smtClean="0">
                <a:solidFill>
                  <a:schemeClr val="tx1"/>
                </a:solidFill>
                <a:latin typeface="Arial" charset="0"/>
              </a:rPr>
            </a:br>
            <a:r>
              <a:rPr lang="en-US" sz="1400" dirty="0" smtClean="0">
                <a:solidFill>
                  <a:schemeClr val="tx1"/>
                </a:solidFill>
                <a:latin typeface="Arial" charset="0"/>
              </a:rPr>
              <a:t>code, id)</a:t>
            </a:r>
            <a:endParaRPr kumimoji="0" 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4648200" y="1791890"/>
            <a:ext cx="4114800" cy="20574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Complex</a:t>
            </a:r>
          </a:p>
          <a:p>
            <a:r>
              <a:rPr kumimoji="0" lang="en-US" sz="1800" b="1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Datatypes</a:t>
            </a:r>
            <a:r>
              <a:rPr kumimoji="0" lang="en-US" sz="18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/>
            </a:r>
            <a:br>
              <a:rPr kumimoji="0" lang="en-US" sz="18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</a:br>
            <a:r>
              <a:rPr lang="en-US" sz="1400" dirty="0" smtClean="0">
                <a:solidFill>
                  <a:schemeClr val="tx1"/>
                </a:solidFill>
                <a:latin typeface="Arial" charset="0"/>
              </a:rPr>
              <a:t>(HumanName, </a:t>
            </a:r>
            <a:br>
              <a:rPr lang="en-US" sz="1400" dirty="0" smtClean="0">
                <a:solidFill>
                  <a:schemeClr val="tx1"/>
                </a:solidFill>
                <a:latin typeface="Arial" charset="0"/>
              </a:rPr>
            </a:br>
            <a:r>
              <a:rPr lang="en-US" sz="1400" dirty="0" smtClean="0">
                <a:solidFill>
                  <a:schemeClr val="tx1"/>
                </a:solidFill>
                <a:latin typeface="Arial" charset="0"/>
              </a:rPr>
              <a:t>Quantity, Period,</a:t>
            </a:r>
            <a:br>
              <a:rPr lang="en-US" sz="1400" dirty="0" smtClean="0">
                <a:solidFill>
                  <a:schemeClr val="tx1"/>
                </a:solidFill>
                <a:latin typeface="Arial" charset="0"/>
              </a:rPr>
            </a:br>
            <a:r>
              <a:rPr lang="en-US" sz="1400" dirty="0" smtClean="0">
                <a:solidFill>
                  <a:schemeClr val="tx1"/>
                </a:solidFill>
                <a:latin typeface="Arial" charset="0"/>
              </a:rPr>
              <a:t>Address, Identifier )</a:t>
            </a:r>
            <a:endParaRPr lang="en-US" sz="1400" dirty="0">
              <a:solidFill>
                <a:schemeClr val="tx1"/>
              </a:solidFill>
              <a:latin typeface="Arial" charset="0"/>
            </a:endParaRPr>
          </a:p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1" name="Rectangle 20"/>
          <p:cNvSpPr/>
          <p:nvPr/>
        </p:nvSpPr>
        <p:spPr bwMode="auto">
          <a:xfrm>
            <a:off x="6917140" y="2021058"/>
            <a:ext cx="1600200" cy="1294831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Constrained Types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/>
            </a:r>
            <a:b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</a:br>
            <a:r>
              <a:rPr lang="en-US" sz="1400" dirty="0">
                <a:solidFill>
                  <a:schemeClr val="tx1"/>
                </a:solidFill>
                <a:latin typeface="Arial" charset="0"/>
              </a:rPr>
              <a:t>(</a:t>
            </a:r>
            <a:r>
              <a:rPr lang="en-US" sz="1400" dirty="0" smtClean="0">
                <a:solidFill>
                  <a:schemeClr val="tx1"/>
                </a:solidFill>
                <a:latin typeface="Arial" charset="0"/>
              </a:rPr>
              <a:t>Quantity: Distance</a:t>
            </a:r>
            <a:r>
              <a:rPr lang="en-US" sz="1400" dirty="0">
                <a:solidFill>
                  <a:schemeClr val="tx1"/>
                </a:solidFill>
                <a:latin typeface="Arial" charset="0"/>
              </a:rPr>
              <a:t>, Count, Duration, Money)</a:t>
            </a:r>
          </a:p>
        </p:txBody>
      </p:sp>
      <p:cxnSp>
        <p:nvCxnSpPr>
          <p:cNvPr id="26" name="Straight Arrow Connector 25"/>
          <p:cNvCxnSpPr>
            <a:stCxn id="19" idx="2"/>
            <a:endCxn id="16" idx="0"/>
          </p:cNvCxnSpPr>
          <p:nvPr/>
        </p:nvCxnSpPr>
        <p:spPr bwMode="auto">
          <a:xfrm>
            <a:off x="6705600" y="3849290"/>
            <a:ext cx="59140" cy="49291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1" name="TextBox 30"/>
          <p:cNvSpPr txBox="1"/>
          <p:nvPr/>
        </p:nvSpPr>
        <p:spPr>
          <a:xfrm>
            <a:off x="6764740" y="3860958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err="1" smtClean="0"/>
              <a:t>use</a:t>
            </a:r>
            <a:endParaRPr lang="nl-NL" dirty="0"/>
          </a:p>
        </p:txBody>
      </p:sp>
      <p:cxnSp>
        <p:nvCxnSpPr>
          <p:cNvPr id="32" name="Straight Arrow Connector 31"/>
          <p:cNvCxnSpPr>
            <a:endCxn id="16" idx="1"/>
          </p:cNvCxnSpPr>
          <p:nvPr/>
        </p:nvCxnSpPr>
        <p:spPr bwMode="auto">
          <a:xfrm>
            <a:off x="3886200" y="4038600"/>
            <a:ext cx="1049740" cy="120253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3" name="TextBox 32"/>
          <p:cNvSpPr txBox="1"/>
          <p:nvPr/>
        </p:nvSpPr>
        <p:spPr>
          <a:xfrm>
            <a:off x="4091637" y="3200400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err="1" smtClean="0"/>
              <a:t>use</a:t>
            </a:r>
            <a:endParaRPr lang="nl-NL" dirty="0"/>
          </a:p>
        </p:txBody>
      </p:sp>
      <p:sp>
        <p:nvSpPr>
          <p:cNvPr id="34" name="TextBox 33"/>
          <p:cNvSpPr txBox="1"/>
          <p:nvPr/>
        </p:nvSpPr>
        <p:spPr>
          <a:xfrm>
            <a:off x="4320237" y="4572000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err="1" smtClean="0"/>
              <a:t>use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699493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6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10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12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14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16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7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18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6" dur="indefinite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7" dur="indefinite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9" dur="indefinite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0" dur="indefinite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2" dur="indefinite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3" dur="indefinite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5" dur="indefinite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6" dur="indefinite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6" grpId="0" animBg="1"/>
      <p:bldP spid="46" grpId="1" animBg="1"/>
      <p:bldP spid="47" grpId="0" animBg="1"/>
      <p:bldP spid="47" grpId="1" animBg="1"/>
      <p:bldP spid="50" grpId="0" animBg="1"/>
      <p:bldP spid="50" grpId="1" animBg="1"/>
      <p:bldP spid="51" grpId="0"/>
      <p:bldP spid="48" grpId="0" animBg="1"/>
      <p:bldP spid="49" grpId="0" animBg="1"/>
      <p:bldP spid="49" grpId="1" animBg="1"/>
      <p:bldP spid="16" grpId="0" animBg="1"/>
      <p:bldP spid="17" grpId="0" animBg="1"/>
      <p:bldP spid="19" grpId="0" animBg="1"/>
      <p:bldP spid="21" grpId="0" animBg="1"/>
      <p:bldP spid="31" grpId="0"/>
      <p:bldP spid="33" grpId="0"/>
      <p:bldP spid="34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Datatypes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533400" y="2895600"/>
            <a:ext cx="8153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dirty="0" smtClean="0"/>
              <a:t>Read more at:</a:t>
            </a:r>
          </a:p>
          <a:p>
            <a:endParaRPr lang="nl-NL" sz="2400" dirty="0" smtClean="0"/>
          </a:p>
          <a:p>
            <a:r>
              <a:rPr lang="nl-NL" sz="2400" dirty="0" smtClean="0">
                <a:hlinkClick r:id="rId3"/>
              </a:rPr>
              <a:t>http</a:t>
            </a:r>
            <a:r>
              <a:rPr lang="nl-NL" sz="2400" dirty="0">
                <a:hlinkClick r:id="rId3"/>
              </a:rPr>
              <a:t>://</a:t>
            </a:r>
            <a:r>
              <a:rPr lang="nl-NL" sz="2400" dirty="0" smtClean="0">
                <a:hlinkClick r:id="rId3"/>
              </a:rPr>
              <a:t>www.hl7.org/implement/standards/fhir/datatypes.html</a:t>
            </a:r>
            <a:endParaRPr lang="nl-NL" sz="2400" dirty="0"/>
          </a:p>
        </p:txBody>
      </p:sp>
    </p:spTree>
    <p:extLst>
      <p:ext uri="{BB962C8B-B14F-4D97-AF65-F5344CB8AC3E}">
        <p14:creationId xmlns:p14="http://schemas.microsoft.com/office/powerpoint/2010/main" val="3844726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Element Hierarchy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39</a:t>
            </a:fld>
            <a:endParaRPr lang="en-CA" dirty="0"/>
          </a:p>
        </p:txBody>
      </p:sp>
      <p:pic>
        <p:nvPicPr>
          <p:cNvPr id="8" name="Picture 7" descr="elementHierarch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63114"/>
            <a:ext cx="9144000" cy="2718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290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Who am I?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dirty="0" smtClean="0"/>
              <a:t>Name:</a:t>
            </a:r>
            <a:r>
              <a:rPr lang="en-GB" dirty="0" smtClean="0"/>
              <a:t> </a:t>
            </a:r>
            <a:r>
              <a:rPr lang="en-GB" dirty="0" smtClean="0"/>
              <a:t>Jean Duteau</a:t>
            </a:r>
            <a:endParaRPr lang="en-GB" dirty="0" smtClean="0"/>
          </a:p>
          <a:p>
            <a:r>
              <a:rPr lang="en-GB" b="1" dirty="0" smtClean="0"/>
              <a:t>Company:</a:t>
            </a:r>
            <a:r>
              <a:rPr lang="en-GB" dirty="0" smtClean="0"/>
              <a:t> </a:t>
            </a:r>
            <a:r>
              <a:rPr lang="en-GB" dirty="0" smtClean="0"/>
              <a:t>Duteau Design</a:t>
            </a:r>
            <a:endParaRPr lang="en-GB" dirty="0" smtClean="0"/>
          </a:p>
          <a:p>
            <a:r>
              <a:rPr lang="en-GB" b="1" dirty="0" smtClean="0"/>
              <a:t>Background:</a:t>
            </a:r>
          </a:p>
          <a:p>
            <a:pPr lvl="1"/>
            <a:r>
              <a:rPr lang="en-GB" dirty="0" smtClean="0"/>
              <a:t>Involved in FHIR almost from beginning</a:t>
            </a:r>
          </a:p>
          <a:p>
            <a:pPr lvl="1"/>
            <a:r>
              <a:rPr lang="en-GB" dirty="0" smtClean="0">
                <a:latin typeface="Arial" charset="0"/>
              </a:rPr>
              <a:t>Co-Chair Modelling &amp; Methodology</a:t>
            </a:r>
          </a:p>
          <a:p>
            <a:pPr lvl="1"/>
            <a:r>
              <a:rPr lang="en-GB" dirty="0" smtClean="0">
                <a:latin typeface="Arial" charset="0"/>
              </a:rPr>
              <a:t>Member: Technical Services Committee</a:t>
            </a:r>
            <a:endParaRPr lang="en-GB" dirty="0" smtClean="0">
              <a:latin typeface="Arial" charset="0"/>
            </a:endParaRPr>
          </a:p>
          <a:p>
            <a:pPr marL="914400" lvl="2" indent="0">
              <a:buNone/>
            </a:pPr>
            <a:endParaRPr lang="en-GB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4</a:t>
            </a:fld>
            <a:endParaRPr lang="en-CA" dirty="0"/>
          </a:p>
        </p:txBody>
      </p:sp>
      <p:pic>
        <p:nvPicPr>
          <p:cNvPr id="5" name="Picture 4" descr="standingOnGiants.jpeg"/>
          <p:cNvPicPr>
            <a:picLocks noChangeAspect="1"/>
          </p:cNvPicPr>
          <p:nvPr/>
        </p:nvPicPr>
        <p:blipFill>
          <a:blip r:embed="rId2">
            <a:alphaModFix amt="6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9856" y="4149080"/>
            <a:ext cx="2292911" cy="2429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822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/>
          <p:cNvSpPr>
            <a:spLocks noGrp="1"/>
          </p:cNvSpPr>
          <p:nvPr>
            <p:ph type="title"/>
          </p:nvPr>
        </p:nvSpPr>
        <p:spPr>
          <a:xfrm>
            <a:off x="304800" y="685800"/>
            <a:ext cx="8213981" cy="536140"/>
          </a:xfrm>
        </p:spPr>
        <p:txBody>
          <a:bodyPr>
            <a:noAutofit/>
          </a:bodyPr>
          <a:lstStyle/>
          <a:p>
            <a:r>
              <a:rPr lang="en-GB" sz="4000" b="0" dirty="0" smtClean="0">
                <a:solidFill>
                  <a:schemeClr val="tx1"/>
                </a:solidFill>
              </a:rPr>
              <a:t>Primitive data types</a:t>
            </a:r>
            <a:endParaRPr lang="en-GB" sz="4000" b="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2388931" y="2158477"/>
            <a:ext cx="1181629" cy="509540"/>
          </a:xfrm>
          <a:prstGeom prst="roundRect">
            <a:avLst/>
          </a:prstGeom>
          <a:solidFill>
            <a:schemeClr val="bg1">
              <a:lumMod val="95000"/>
              <a:alpha val="7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tx1"/>
                </a:solidFill>
              </a:rPr>
              <a:t>instant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2388930" y="3002876"/>
            <a:ext cx="1181629" cy="509540"/>
          </a:xfrm>
          <a:prstGeom prst="roundRect">
            <a:avLst/>
          </a:prstGeom>
          <a:solidFill>
            <a:schemeClr val="bg1">
              <a:lumMod val="95000"/>
              <a:alpha val="7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tx1"/>
                </a:solidFill>
              </a:rPr>
              <a:t>decimal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2388930" y="3847274"/>
            <a:ext cx="1181629" cy="509540"/>
          </a:xfrm>
          <a:prstGeom prst="roundRect">
            <a:avLst/>
          </a:prstGeom>
          <a:solidFill>
            <a:schemeClr val="bg1">
              <a:lumMod val="95000"/>
              <a:alpha val="7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tx1"/>
                </a:solidFill>
              </a:rPr>
              <a:t>integer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1600200" y="5129260"/>
            <a:ext cx="1181629" cy="509540"/>
          </a:xfrm>
          <a:prstGeom prst="roundRect">
            <a:avLst/>
          </a:prstGeom>
          <a:solidFill>
            <a:schemeClr val="accent1">
              <a:alpha val="7000"/>
            </a:schemeClr>
          </a:solidFill>
          <a:ln w="12700">
            <a:solidFill>
              <a:schemeClr val="accent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err="1" smtClean="0">
                <a:solidFill>
                  <a:schemeClr val="accent1"/>
                </a:solidFill>
              </a:rPr>
              <a:t>unsignedInt</a:t>
            </a:r>
            <a:endParaRPr lang="en-US" sz="1100" dirty="0">
              <a:solidFill>
                <a:schemeClr val="accent1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3429000" y="5129260"/>
            <a:ext cx="1181629" cy="509540"/>
          </a:xfrm>
          <a:prstGeom prst="roundRect">
            <a:avLst/>
          </a:prstGeom>
          <a:solidFill>
            <a:schemeClr val="accent1">
              <a:alpha val="7000"/>
            </a:schemeClr>
          </a:solidFill>
          <a:ln w="12700">
            <a:solidFill>
              <a:schemeClr val="accent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err="1" smtClean="0">
                <a:solidFill>
                  <a:schemeClr val="accent1"/>
                </a:solidFill>
              </a:rPr>
              <a:t>postiveInt</a:t>
            </a:r>
            <a:endParaRPr lang="en-US" sz="1100" dirty="0">
              <a:solidFill>
                <a:schemeClr val="accent1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4876800" y="5105400"/>
            <a:ext cx="666558" cy="509540"/>
          </a:xfrm>
          <a:prstGeom prst="roundRect">
            <a:avLst/>
          </a:prstGeom>
          <a:solidFill>
            <a:schemeClr val="accent1">
              <a:alpha val="7000"/>
            </a:schemeClr>
          </a:solidFill>
          <a:ln w="12700">
            <a:solidFill>
              <a:schemeClr val="accent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accent1"/>
                </a:solidFill>
              </a:rPr>
              <a:t>code</a:t>
            </a:r>
            <a:endParaRPr lang="en-US" sz="1100" dirty="0">
              <a:solidFill>
                <a:schemeClr val="accent1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6400800" y="5105400"/>
            <a:ext cx="367542" cy="509540"/>
          </a:xfrm>
          <a:prstGeom prst="roundRect">
            <a:avLst/>
          </a:prstGeom>
          <a:solidFill>
            <a:schemeClr val="accent1">
              <a:alpha val="7000"/>
            </a:schemeClr>
          </a:solidFill>
          <a:ln w="12700">
            <a:solidFill>
              <a:schemeClr val="accent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accent1"/>
                </a:solidFill>
              </a:rPr>
              <a:t>id</a:t>
            </a:r>
            <a:endParaRPr lang="en-US" sz="1100" dirty="0">
              <a:solidFill>
                <a:schemeClr val="accent1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7039288" y="4976860"/>
            <a:ext cx="504512" cy="509540"/>
          </a:xfrm>
          <a:prstGeom prst="roundRect">
            <a:avLst/>
          </a:prstGeom>
          <a:solidFill>
            <a:schemeClr val="accent1">
              <a:alpha val="7000"/>
            </a:schemeClr>
          </a:solidFill>
          <a:ln w="12700">
            <a:solidFill>
              <a:schemeClr val="accent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err="1" smtClean="0">
                <a:solidFill>
                  <a:schemeClr val="accent1"/>
                </a:solidFill>
              </a:rPr>
              <a:t>oid</a:t>
            </a:r>
            <a:endParaRPr lang="en-US" sz="1100" dirty="0">
              <a:solidFill>
                <a:schemeClr val="accent1"/>
              </a:solidFill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5410200" y="5791200"/>
            <a:ext cx="1109335" cy="509540"/>
          </a:xfrm>
          <a:prstGeom prst="roundRect">
            <a:avLst/>
          </a:prstGeom>
          <a:solidFill>
            <a:schemeClr val="accent1">
              <a:alpha val="7000"/>
            </a:schemeClr>
          </a:solidFill>
          <a:ln w="12700">
            <a:solidFill>
              <a:schemeClr val="accent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accent1"/>
                </a:solidFill>
              </a:rPr>
              <a:t>markdown</a:t>
            </a:r>
            <a:endParaRPr lang="en-US" sz="1100" dirty="0">
              <a:solidFill>
                <a:schemeClr val="accent1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3642853" y="3847273"/>
            <a:ext cx="1181629" cy="509540"/>
          </a:xfrm>
          <a:prstGeom prst="roundRect">
            <a:avLst/>
          </a:prstGeom>
          <a:solidFill>
            <a:schemeClr val="bg1">
              <a:lumMod val="95000"/>
              <a:alpha val="7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tx1"/>
                </a:solidFill>
              </a:rPr>
              <a:t>base64Binary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4893837" y="3847272"/>
            <a:ext cx="1109335" cy="509540"/>
          </a:xfrm>
          <a:prstGeom prst="roundRect">
            <a:avLst/>
          </a:prstGeom>
          <a:solidFill>
            <a:schemeClr val="bg1">
              <a:lumMod val="95000"/>
              <a:alpha val="7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56" eaLnBrk="1" hangingPunct="1"/>
            <a:r>
              <a:rPr lang="en-US" sz="1100" dirty="0">
                <a:solidFill>
                  <a:schemeClr val="tx1"/>
                </a:solidFill>
              </a:rPr>
              <a:t>string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6072527" y="3847272"/>
            <a:ext cx="507450" cy="509540"/>
          </a:xfrm>
          <a:prstGeom prst="roundRect">
            <a:avLst/>
          </a:prstGeom>
          <a:solidFill>
            <a:schemeClr val="bg1">
              <a:lumMod val="95000"/>
              <a:alpha val="7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err="1" smtClean="0">
                <a:solidFill>
                  <a:schemeClr val="tx1"/>
                </a:solidFill>
              </a:rPr>
              <a:t>url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5378045" y="3002874"/>
            <a:ext cx="1181629" cy="509540"/>
          </a:xfrm>
          <a:prstGeom prst="roundRect">
            <a:avLst/>
          </a:prstGeom>
          <a:solidFill>
            <a:schemeClr val="bg1">
              <a:lumMod val="95000"/>
              <a:alpha val="7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err="1" smtClean="0">
                <a:solidFill>
                  <a:schemeClr val="tx1"/>
                </a:solidFill>
              </a:rPr>
              <a:t>boolean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5378045" y="2156384"/>
            <a:ext cx="1181629" cy="509540"/>
          </a:xfrm>
          <a:prstGeom prst="roundRect">
            <a:avLst/>
          </a:prstGeom>
          <a:solidFill>
            <a:schemeClr val="bg1">
              <a:lumMod val="95000"/>
              <a:alpha val="7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smtClean="0">
                <a:solidFill>
                  <a:schemeClr val="tx1"/>
                </a:solidFill>
              </a:rPr>
              <a:t>dateTime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3642853" y="2156382"/>
            <a:ext cx="898971" cy="509540"/>
          </a:xfrm>
          <a:prstGeom prst="roundRect">
            <a:avLst/>
          </a:prstGeom>
          <a:solidFill>
            <a:schemeClr val="bg1">
              <a:lumMod val="95000"/>
              <a:alpha val="7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smtClean="0">
                <a:solidFill>
                  <a:schemeClr val="tx1"/>
                </a:solidFill>
              </a:rPr>
              <a:t>time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4614117" y="2156381"/>
            <a:ext cx="691635" cy="509540"/>
          </a:xfrm>
          <a:prstGeom prst="roundRect">
            <a:avLst/>
          </a:prstGeom>
          <a:solidFill>
            <a:schemeClr val="bg1">
              <a:lumMod val="95000"/>
              <a:alpha val="7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tx1"/>
                </a:solidFill>
              </a:rPr>
              <a:t>date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4018939" y="2998684"/>
            <a:ext cx="940995" cy="509540"/>
          </a:xfrm>
          <a:prstGeom prst="roundRect">
            <a:avLst/>
          </a:prstGeom>
          <a:solidFill>
            <a:schemeClr val="bg1">
              <a:lumMod val="95000"/>
              <a:alpha val="7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smtClean="0">
                <a:solidFill>
                  <a:schemeClr val="tx1"/>
                </a:solidFill>
              </a:rPr>
              <a:t>Element</a:t>
            </a:r>
            <a:endParaRPr lang="en-US" sz="1100" dirty="0">
              <a:solidFill>
                <a:schemeClr val="tx1"/>
              </a:solidFill>
            </a:endParaRPr>
          </a:p>
        </p:txBody>
      </p:sp>
      <p:cxnSp>
        <p:nvCxnSpPr>
          <p:cNvPr id="3" name="Straight Arrow Connector 2"/>
          <p:cNvCxnSpPr>
            <a:stCxn id="5" idx="3"/>
            <a:endCxn id="22" idx="1"/>
          </p:cNvCxnSpPr>
          <p:nvPr/>
        </p:nvCxnSpPr>
        <p:spPr>
          <a:xfrm flipV="1">
            <a:off x="3570558" y="3253454"/>
            <a:ext cx="448380" cy="4192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8" idx="1"/>
            <a:endCxn id="22" idx="3"/>
          </p:cNvCxnSpPr>
          <p:nvPr/>
        </p:nvCxnSpPr>
        <p:spPr>
          <a:xfrm flipH="1" flipV="1">
            <a:off x="4959934" y="3253454"/>
            <a:ext cx="418111" cy="4191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3381046" y="3508224"/>
            <a:ext cx="637893" cy="33276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H="1" flipV="1">
            <a:off x="4824482" y="3508224"/>
            <a:ext cx="250439" cy="332761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15" idx="0"/>
          </p:cNvCxnSpPr>
          <p:nvPr/>
        </p:nvCxnSpPr>
        <p:spPr>
          <a:xfrm flipV="1">
            <a:off x="4233667" y="3508224"/>
            <a:ext cx="115414" cy="339049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17" idx="0"/>
          </p:cNvCxnSpPr>
          <p:nvPr/>
        </p:nvCxnSpPr>
        <p:spPr>
          <a:xfrm flipH="1" flipV="1">
            <a:off x="4959720" y="3505079"/>
            <a:ext cx="1366532" cy="342192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3381046" y="2666971"/>
            <a:ext cx="637893" cy="331713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20" idx="2"/>
          </p:cNvCxnSpPr>
          <p:nvPr/>
        </p:nvCxnSpPr>
        <p:spPr>
          <a:xfrm>
            <a:off x="4092338" y="2665922"/>
            <a:ext cx="141328" cy="341144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21" idx="2"/>
          </p:cNvCxnSpPr>
          <p:nvPr/>
        </p:nvCxnSpPr>
        <p:spPr>
          <a:xfrm flipH="1">
            <a:off x="4680214" y="2665920"/>
            <a:ext cx="279720" cy="331715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H="1">
            <a:off x="4959720" y="2672207"/>
            <a:ext cx="521992" cy="330667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9" idx="0"/>
            <a:endCxn id="8" idx="2"/>
          </p:cNvCxnSpPr>
          <p:nvPr/>
        </p:nvCxnSpPr>
        <p:spPr>
          <a:xfrm flipV="1">
            <a:off x="2191015" y="4356814"/>
            <a:ext cx="788730" cy="772446"/>
          </a:xfrm>
          <a:prstGeom prst="straightConnector1">
            <a:avLst/>
          </a:prstGeom>
          <a:ln w="12700">
            <a:solidFill>
              <a:schemeClr val="accent4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10" idx="0"/>
          </p:cNvCxnSpPr>
          <p:nvPr/>
        </p:nvCxnSpPr>
        <p:spPr>
          <a:xfrm flipH="1" flipV="1">
            <a:off x="2895601" y="4343401"/>
            <a:ext cx="1124214" cy="785859"/>
          </a:xfrm>
          <a:prstGeom prst="straightConnector1">
            <a:avLst/>
          </a:prstGeom>
          <a:ln w="12700">
            <a:solidFill>
              <a:schemeClr val="accent4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11" idx="0"/>
          </p:cNvCxnSpPr>
          <p:nvPr/>
        </p:nvCxnSpPr>
        <p:spPr>
          <a:xfrm flipV="1">
            <a:off x="5210079" y="4364145"/>
            <a:ext cx="10638" cy="741255"/>
          </a:xfrm>
          <a:prstGeom prst="straightConnector1">
            <a:avLst/>
          </a:prstGeom>
          <a:ln w="12700">
            <a:solidFill>
              <a:schemeClr val="accent4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12" idx="0"/>
          </p:cNvCxnSpPr>
          <p:nvPr/>
        </p:nvCxnSpPr>
        <p:spPr>
          <a:xfrm flipH="1" flipV="1">
            <a:off x="5825182" y="4363099"/>
            <a:ext cx="759389" cy="742301"/>
          </a:xfrm>
          <a:prstGeom prst="straightConnector1">
            <a:avLst/>
          </a:prstGeom>
          <a:ln w="12700">
            <a:solidFill>
              <a:schemeClr val="accent4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14" idx="0"/>
          </p:cNvCxnSpPr>
          <p:nvPr/>
        </p:nvCxnSpPr>
        <p:spPr>
          <a:xfrm flipH="1" flipV="1">
            <a:off x="5595075" y="4363100"/>
            <a:ext cx="369793" cy="1428100"/>
          </a:xfrm>
          <a:prstGeom prst="straightConnector1">
            <a:avLst/>
          </a:prstGeom>
          <a:ln w="12700">
            <a:solidFill>
              <a:schemeClr val="accent4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13" idx="0"/>
          </p:cNvCxnSpPr>
          <p:nvPr/>
        </p:nvCxnSpPr>
        <p:spPr>
          <a:xfrm flipH="1" flipV="1">
            <a:off x="6333929" y="4356811"/>
            <a:ext cx="957615" cy="620049"/>
          </a:xfrm>
          <a:prstGeom prst="straightConnector1">
            <a:avLst/>
          </a:prstGeom>
          <a:ln w="12700">
            <a:solidFill>
              <a:schemeClr val="accent4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1582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Details of some</a:t>
            </a:r>
            <a:endParaRPr lang="en-GB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6376665"/>
              </p:ext>
            </p:extLst>
          </p:nvPr>
        </p:nvGraphicFramePr>
        <p:xfrm>
          <a:off x="685800" y="1676400"/>
          <a:ext cx="7467601" cy="4885203"/>
        </p:xfrm>
        <a:graphic>
          <a:graphicData uri="http://schemas.openxmlformats.org/drawingml/2006/table">
            <a:tbl>
              <a:tblPr>
                <a:tableStyleId>{10A1B5D5-9B99-4C35-A422-299274C87663}</a:tableStyleId>
              </a:tblPr>
              <a:tblGrid>
                <a:gridCol w="1668294"/>
                <a:gridCol w="1986064"/>
                <a:gridCol w="3813243"/>
              </a:tblGrid>
              <a:tr h="207404">
                <a:tc>
                  <a:txBody>
                    <a:bodyPr/>
                    <a:lstStyle/>
                    <a:p>
                      <a:r>
                        <a:rPr lang="nl-NL" sz="1600" dirty="0" err="1"/>
                        <a:t>boolean</a:t>
                      </a:r>
                      <a:endParaRPr lang="nl-NL" sz="1600" dirty="0"/>
                    </a:p>
                  </a:txBody>
                  <a:tcPr marL="20740" marR="20740" marT="10370" marB="10370" anchor="ctr"/>
                </a:tc>
                <a:tc>
                  <a:txBody>
                    <a:bodyPr/>
                    <a:lstStyle/>
                    <a:p>
                      <a:r>
                        <a:rPr lang="nl-NL" sz="1600"/>
                        <a:t>xs:boolean</a:t>
                      </a:r>
                    </a:p>
                  </a:txBody>
                  <a:tcPr marL="20740" marR="20740" marT="10370" marB="10370"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Values can be either true or </a:t>
                      </a:r>
                      <a:r>
                        <a:rPr lang="en-US" sz="1600" dirty="0" smtClean="0"/>
                        <a:t>false</a:t>
                      </a:r>
                      <a:endParaRPr lang="en-US" sz="1600" dirty="0"/>
                    </a:p>
                  </a:txBody>
                  <a:tcPr marL="20740" marR="20740" marT="10370" marB="10370" anchor="ctr"/>
                </a:tc>
              </a:tr>
              <a:tr h="207404">
                <a:tc>
                  <a:txBody>
                    <a:bodyPr/>
                    <a:lstStyle/>
                    <a:p>
                      <a:r>
                        <a:rPr lang="nl-NL" sz="1600" dirty="0"/>
                        <a:t>integer</a:t>
                      </a:r>
                    </a:p>
                  </a:txBody>
                  <a:tcPr marL="20740" marR="20740" marT="10370" marB="10370" anchor="ctr"/>
                </a:tc>
                <a:tc>
                  <a:txBody>
                    <a:bodyPr/>
                    <a:lstStyle/>
                    <a:p>
                      <a:r>
                        <a:rPr lang="nl-NL" sz="1600"/>
                        <a:t>xs:int</a:t>
                      </a:r>
                    </a:p>
                  </a:txBody>
                  <a:tcPr marL="20740" marR="20740" marT="10370" marB="10370"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 signed 32-bit </a:t>
                      </a:r>
                      <a:r>
                        <a:rPr lang="en-US" sz="1600" dirty="0" smtClean="0"/>
                        <a:t>integer</a:t>
                      </a:r>
                      <a:endParaRPr lang="en-US" sz="1600" dirty="0"/>
                    </a:p>
                  </a:txBody>
                  <a:tcPr marL="20740" marR="20740" marT="10370" marB="10370" anchor="ctr"/>
                </a:tc>
              </a:tr>
              <a:tr h="580731">
                <a:tc>
                  <a:txBody>
                    <a:bodyPr/>
                    <a:lstStyle/>
                    <a:p>
                      <a:r>
                        <a:rPr lang="nl-NL" sz="1600" dirty="0" err="1"/>
                        <a:t>decimal</a:t>
                      </a:r>
                      <a:endParaRPr lang="nl-NL" sz="1600" dirty="0"/>
                    </a:p>
                  </a:txBody>
                  <a:tcPr marL="20740" marR="20740" marT="10370" marB="10370" anchor="ctr"/>
                </a:tc>
                <a:tc>
                  <a:txBody>
                    <a:bodyPr/>
                    <a:lstStyle/>
                    <a:p>
                      <a:r>
                        <a:rPr lang="nl-NL" sz="1600"/>
                        <a:t>xs:decimal</a:t>
                      </a:r>
                    </a:p>
                  </a:txBody>
                  <a:tcPr marL="20740" marR="20740" marT="10370" marB="10370"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 rational number. </a:t>
                      </a:r>
                      <a:r>
                        <a:rPr lang="en-US" sz="1600" b="1" dirty="0" smtClean="0"/>
                        <a:t>A </a:t>
                      </a:r>
                      <a:r>
                        <a:rPr lang="en-US" sz="1600" b="1" dirty="0"/>
                        <a:t>true decimal</a:t>
                      </a:r>
                      <a:r>
                        <a:rPr lang="en-US" sz="1600" dirty="0"/>
                        <a:t>, with inbuilt precision (e.g. Java BigDecimal)</a:t>
                      </a:r>
                    </a:p>
                  </a:txBody>
                  <a:tcPr marL="20740" marR="20740" marT="10370" marB="10370" anchor="ctr"/>
                </a:tc>
              </a:tr>
              <a:tr h="207404">
                <a:tc>
                  <a:txBody>
                    <a:bodyPr/>
                    <a:lstStyle/>
                    <a:p>
                      <a:r>
                        <a:rPr lang="nl-NL" sz="1600" dirty="0"/>
                        <a:t>base64Binary</a:t>
                      </a:r>
                    </a:p>
                  </a:txBody>
                  <a:tcPr marL="20740" marR="20740" marT="10370" marB="10370" anchor="ctr"/>
                </a:tc>
                <a:tc>
                  <a:txBody>
                    <a:bodyPr/>
                    <a:lstStyle/>
                    <a:p>
                      <a:r>
                        <a:rPr lang="nl-NL" sz="1600"/>
                        <a:t>xs:base64Binary</a:t>
                      </a:r>
                    </a:p>
                  </a:txBody>
                  <a:tcPr marL="20740" marR="20740" marT="10370" marB="10370"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 stream of bytes, base64 </a:t>
                      </a:r>
                      <a:r>
                        <a:rPr lang="en-US" sz="1600" dirty="0" smtClean="0"/>
                        <a:t>encoded</a:t>
                      </a:r>
                      <a:endParaRPr lang="en-US" sz="1600" dirty="0"/>
                    </a:p>
                  </a:txBody>
                  <a:tcPr marL="20740" marR="20740" marT="10370" marB="10370" anchor="ctr"/>
                </a:tc>
              </a:tr>
              <a:tr h="518510">
                <a:tc>
                  <a:txBody>
                    <a:bodyPr/>
                    <a:lstStyle/>
                    <a:p>
                      <a:r>
                        <a:rPr lang="nl-NL" sz="1600" dirty="0"/>
                        <a:t>instant</a:t>
                      </a:r>
                    </a:p>
                  </a:txBody>
                  <a:tcPr marL="20740" marR="20740" marT="10370" marB="10370" anchor="ctr"/>
                </a:tc>
                <a:tc>
                  <a:txBody>
                    <a:bodyPr/>
                    <a:lstStyle/>
                    <a:p>
                      <a:r>
                        <a:rPr lang="nl-NL" sz="1600"/>
                        <a:t>xs:dateTime</a:t>
                      </a:r>
                    </a:p>
                  </a:txBody>
                  <a:tcPr marL="20740" marR="20740" marT="10370" marB="10370"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An instant in time - </a:t>
                      </a:r>
                      <a:r>
                        <a:rPr lang="en-US" sz="1600" b="1" dirty="0"/>
                        <a:t>known at least to the second and always includes a timezone.</a:t>
                      </a:r>
                      <a:r>
                        <a:rPr lang="en-US" sz="1600" dirty="0"/>
                        <a:t> </a:t>
                      </a:r>
                    </a:p>
                  </a:txBody>
                  <a:tcPr marL="20740" marR="20740" marT="10370" marB="10370" anchor="ctr"/>
                </a:tc>
              </a:tr>
              <a:tr h="269625">
                <a:tc>
                  <a:txBody>
                    <a:bodyPr/>
                    <a:lstStyle/>
                    <a:p>
                      <a:r>
                        <a:rPr lang="nl-NL" sz="1600" dirty="0"/>
                        <a:t>string</a:t>
                      </a:r>
                    </a:p>
                  </a:txBody>
                  <a:tcPr marL="20740" marR="20740" marT="10370" marB="10370" anchor="ctr"/>
                </a:tc>
                <a:tc>
                  <a:txBody>
                    <a:bodyPr/>
                    <a:lstStyle/>
                    <a:p>
                      <a:r>
                        <a:rPr lang="nl-NL" sz="1600"/>
                        <a:t>xs:string</a:t>
                      </a:r>
                    </a:p>
                  </a:txBody>
                  <a:tcPr marL="20740" marR="20740" marT="10370" marB="10370"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 sequence of </a:t>
                      </a:r>
                      <a:r>
                        <a:rPr lang="en-US" sz="1600" b="1" dirty="0"/>
                        <a:t>Unicode</a:t>
                      </a:r>
                      <a:r>
                        <a:rPr lang="en-US" sz="1600" dirty="0"/>
                        <a:t> characters. </a:t>
                      </a:r>
                    </a:p>
                  </a:txBody>
                  <a:tcPr marL="20740" marR="20740" marT="10370" marB="10370" anchor="ctr"/>
                </a:tc>
              </a:tr>
              <a:tr h="394067">
                <a:tc>
                  <a:txBody>
                    <a:bodyPr/>
                    <a:lstStyle/>
                    <a:p>
                      <a:r>
                        <a:rPr lang="nl-NL" sz="1600" dirty="0" err="1"/>
                        <a:t>uri</a:t>
                      </a:r>
                      <a:endParaRPr lang="nl-NL" sz="1600" dirty="0"/>
                    </a:p>
                  </a:txBody>
                  <a:tcPr marL="20740" marR="20740" marT="10370" marB="10370" anchor="ctr"/>
                </a:tc>
                <a:tc>
                  <a:txBody>
                    <a:bodyPr/>
                    <a:lstStyle/>
                    <a:p>
                      <a:r>
                        <a:rPr lang="nl-NL" sz="1600" dirty="0" err="1"/>
                        <a:t>xs:anyURI</a:t>
                      </a:r>
                      <a:endParaRPr lang="nl-NL" sz="1600" dirty="0"/>
                    </a:p>
                  </a:txBody>
                  <a:tcPr marL="20740" marR="20740" marT="10370" marB="10370"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 Uniform Resource Identifier Reference</a:t>
                      </a:r>
                      <a:r>
                        <a:rPr lang="en-US" sz="1600" dirty="0" smtClean="0"/>
                        <a:t>.</a:t>
                      </a:r>
                      <a:endParaRPr lang="en-US" sz="1600" dirty="0"/>
                    </a:p>
                  </a:txBody>
                  <a:tcPr marL="20740" marR="20740" marT="10370" marB="10370" anchor="ctr"/>
                </a:tc>
              </a:tr>
              <a:tr h="767395">
                <a:tc>
                  <a:txBody>
                    <a:bodyPr/>
                    <a:lstStyle/>
                    <a:p>
                      <a:r>
                        <a:rPr lang="nl-NL" sz="1600" dirty="0"/>
                        <a:t>date</a:t>
                      </a:r>
                    </a:p>
                  </a:txBody>
                  <a:tcPr marL="20740" marR="20740" marT="10370" marB="10370"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union of xs:date, xs:gYearMonth, xs:gYear</a:t>
                      </a:r>
                    </a:p>
                  </a:txBody>
                  <a:tcPr marL="20740" marR="20740" marT="10370" marB="10370"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 date, or </a:t>
                      </a:r>
                      <a:r>
                        <a:rPr lang="en-US" sz="1600" b="1" dirty="0"/>
                        <a:t>partial </a:t>
                      </a:r>
                      <a:r>
                        <a:rPr lang="en-US" sz="1600" b="1" dirty="0" smtClean="0"/>
                        <a:t>date</a:t>
                      </a:r>
                      <a:r>
                        <a:rPr lang="en-US" sz="1600" dirty="0" smtClean="0"/>
                        <a:t> </a:t>
                      </a:r>
                      <a:r>
                        <a:rPr lang="en-US" sz="1600" b="0" dirty="0"/>
                        <a:t>as</a:t>
                      </a:r>
                      <a:r>
                        <a:rPr lang="en-US" sz="1600" dirty="0"/>
                        <a:t> </a:t>
                      </a:r>
                      <a:r>
                        <a:rPr lang="en-US" sz="1600" b="1" dirty="0"/>
                        <a:t>used in human communication</a:t>
                      </a:r>
                      <a:r>
                        <a:rPr lang="en-US" sz="1600" dirty="0"/>
                        <a:t>. </a:t>
                      </a:r>
                      <a:r>
                        <a:rPr lang="en-US" sz="1600" dirty="0" smtClean="0"/>
                        <a:t>No </a:t>
                      </a:r>
                      <a:r>
                        <a:rPr lang="en-US" sz="1600" dirty="0"/>
                        <a:t>time zone. </a:t>
                      </a:r>
                    </a:p>
                  </a:txBody>
                  <a:tcPr marL="20740" marR="20740" marT="10370" marB="10370" anchor="ctr"/>
                </a:tc>
              </a:tr>
              <a:tr h="1327385">
                <a:tc>
                  <a:txBody>
                    <a:bodyPr/>
                    <a:lstStyle/>
                    <a:p>
                      <a:r>
                        <a:rPr lang="nl-NL" sz="1600" dirty="0" err="1" smtClean="0"/>
                        <a:t>id</a:t>
                      </a:r>
                      <a:endParaRPr lang="nl-NL" sz="1600" dirty="0"/>
                    </a:p>
                  </a:txBody>
                  <a:tcPr marL="20740" marR="20740" marT="10370" marB="10370" anchor="ctr"/>
                </a:tc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xs:string</a:t>
                      </a:r>
                      <a:endParaRPr lang="en-US" sz="1600" dirty="0"/>
                    </a:p>
                  </a:txBody>
                  <a:tcPr marL="20740" marR="20740" marT="10370" marB="10370" anchor="ctr"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Any combination of upper or lower case ASCII letters ('A'..'Z', and '</a:t>
                      </a:r>
                      <a:r>
                        <a:rPr lang="en-US" sz="1600" dirty="0" err="1" smtClean="0"/>
                        <a:t>a'..'z</a:t>
                      </a:r>
                      <a:r>
                        <a:rPr lang="en-US" sz="1600" dirty="0" smtClean="0"/>
                        <a:t>', numerals ('0'..'9'), '-' and '.', with a length limit of 64 characters. regex: [A-Za-z0-9\-\.]{1,64}</a:t>
                      </a:r>
                      <a:endParaRPr lang="en-US" sz="1600" dirty="0"/>
                    </a:p>
                  </a:txBody>
                  <a:tcPr marL="20740" marR="20740" marT="10370" marB="1037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51420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/>
          <p:cNvSpPr>
            <a:spLocks noGrp="1"/>
          </p:cNvSpPr>
          <p:nvPr>
            <p:ph type="title"/>
          </p:nvPr>
        </p:nvSpPr>
        <p:spPr>
          <a:xfrm>
            <a:off x="304800" y="533400"/>
            <a:ext cx="8181808" cy="634083"/>
          </a:xfrm>
        </p:spPr>
        <p:txBody>
          <a:bodyPr>
            <a:normAutofit/>
          </a:bodyPr>
          <a:lstStyle/>
          <a:p>
            <a:r>
              <a:rPr lang="en-GB" sz="4000" b="0" dirty="0" smtClean="0">
                <a:solidFill>
                  <a:srgbClr val="000000"/>
                </a:solidFill>
              </a:rPr>
              <a:t>Complex </a:t>
            </a:r>
            <a:r>
              <a:rPr lang="en-GB" sz="4000" b="0" dirty="0" smtClean="0">
                <a:solidFill>
                  <a:srgbClr val="000000"/>
                </a:solidFill>
                <a:latin typeface="+mj-lt"/>
              </a:rPr>
              <a:t>data types</a:t>
            </a:r>
            <a:endParaRPr lang="en-GB" sz="4000" b="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1681008" y="1882732"/>
            <a:ext cx="1181629" cy="509540"/>
          </a:xfrm>
          <a:prstGeom prst="roundRect">
            <a:avLst/>
          </a:prstGeom>
          <a:solidFill>
            <a:schemeClr val="bg1">
              <a:lumMod val="85000"/>
              <a:alpha val="7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tx1"/>
                </a:solidFill>
              </a:rPr>
              <a:t>Ratio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1681007" y="2594913"/>
            <a:ext cx="1181629" cy="509540"/>
          </a:xfrm>
          <a:prstGeom prst="roundRect">
            <a:avLst/>
          </a:prstGeom>
          <a:solidFill>
            <a:schemeClr val="bg1">
              <a:lumMod val="85000"/>
              <a:alpha val="7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tx1"/>
                </a:solidFill>
              </a:rPr>
              <a:t>Timing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1681007" y="3307094"/>
            <a:ext cx="1181629" cy="509540"/>
          </a:xfrm>
          <a:prstGeom prst="roundRect">
            <a:avLst/>
          </a:prstGeom>
          <a:solidFill>
            <a:schemeClr val="bg1">
              <a:lumMod val="85000"/>
              <a:alpha val="7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tx1"/>
                </a:solidFill>
              </a:rPr>
              <a:t>Coding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1681006" y="5662660"/>
            <a:ext cx="614274" cy="509540"/>
          </a:xfrm>
          <a:prstGeom prst="roundRect">
            <a:avLst/>
          </a:prstGeom>
          <a:solidFill>
            <a:schemeClr val="accent1">
              <a:alpha val="7000"/>
            </a:schemeClr>
          </a:solidFill>
          <a:ln w="12700">
            <a:solidFill>
              <a:schemeClr val="accent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smtClean="0">
                <a:solidFill>
                  <a:schemeClr val="accent1"/>
                </a:solidFill>
              </a:rPr>
              <a:t>Age</a:t>
            </a:r>
            <a:endParaRPr lang="en-US" sz="1100" dirty="0">
              <a:solidFill>
                <a:schemeClr val="accent1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2367575" y="5662660"/>
            <a:ext cx="1181629" cy="509540"/>
          </a:xfrm>
          <a:prstGeom prst="roundRect">
            <a:avLst/>
          </a:prstGeom>
          <a:solidFill>
            <a:schemeClr val="accent1">
              <a:alpha val="7000"/>
            </a:schemeClr>
          </a:solidFill>
          <a:ln w="12700">
            <a:solidFill>
              <a:schemeClr val="accent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smtClean="0">
                <a:solidFill>
                  <a:schemeClr val="accent1"/>
                </a:solidFill>
              </a:rPr>
              <a:t>Distance</a:t>
            </a:r>
            <a:endParaRPr lang="en-US" sz="1100" dirty="0">
              <a:solidFill>
                <a:schemeClr val="accent1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3621497" y="5662660"/>
            <a:ext cx="1233914" cy="509540"/>
          </a:xfrm>
          <a:prstGeom prst="roundRect">
            <a:avLst/>
          </a:prstGeom>
          <a:solidFill>
            <a:schemeClr val="accent1">
              <a:alpha val="7000"/>
            </a:schemeClr>
          </a:solidFill>
          <a:ln w="12700">
            <a:solidFill>
              <a:schemeClr val="accent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err="1" smtClean="0">
                <a:solidFill>
                  <a:schemeClr val="accent1"/>
                </a:solidFill>
              </a:rPr>
              <a:t>SimpleQuantity</a:t>
            </a:r>
            <a:endParaRPr lang="en-US" sz="1100" dirty="0">
              <a:solidFill>
                <a:schemeClr val="accent1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4927706" y="5662660"/>
            <a:ext cx="887091" cy="509540"/>
          </a:xfrm>
          <a:prstGeom prst="roundRect">
            <a:avLst/>
          </a:prstGeom>
          <a:solidFill>
            <a:schemeClr val="accent1">
              <a:alpha val="7000"/>
            </a:schemeClr>
          </a:solidFill>
          <a:ln w="12700">
            <a:solidFill>
              <a:schemeClr val="accent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smtClean="0">
                <a:solidFill>
                  <a:schemeClr val="accent1"/>
                </a:solidFill>
              </a:rPr>
              <a:t>Duration</a:t>
            </a:r>
            <a:endParaRPr lang="en-US" sz="1100" dirty="0">
              <a:solidFill>
                <a:schemeClr val="accent1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5887090" y="5662660"/>
            <a:ext cx="659227" cy="509540"/>
          </a:xfrm>
          <a:prstGeom prst="roundRect">
            <a:avLst/>
          </a:prstGeom>
          <a:solidFill>
            <a:schemeClr val="accent1">
              <a:alpha val="7000"/>
            </a:schemeClr>
          </a:solidFill>
          <a:ln w="12700">
            <a:solidFill>
              <a:schemeClr val="accent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smtClean="0">
                <a:solidFill>
                  <a:schemeClr val="accent1"/>
                </a:solidFill>
              </a:rPr>
              <a:t>Count</a:t>
            </a:r>
            <a:endParaRPr lang="en-US" sz="1100" dirty="0">
              <a:solidFill>
                <a:schemeClr val="accent1"/>
              </a:solidFill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5015018" y="1875268"/>
            <a:ext cx="1181629" cy="509540"/>
          </a:xfrm>
          <a:prstGeom prst="roundRect">
            <a:avLst/>
          </a:prstGeom>
          <a:solidFill>
            <a:schemeClr val="bg1">
              <a:lumMod val="85000"/>
              <a:alpha val="7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tx1"/>
                </a:solidFill>
              </a:rPr>
              <a:t>Attachment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2934930" y="1880637"/>
            <a:ext cx="967087" cy="509540"/>
          </a:xfrm>
          <a:prstGeom prst="roundRect">
            <a:avLst/>
          </a:prstGeom>
          <a:solidFill>
            <a:schemeClr val="bg1">
              <a:lumMod val="85000"/>
              <a:alpha val="7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tx1"/>
                </a:solidFill>
              </a:rPr>
              <a:t>Period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3975230" y="1880636"/>
            <a:ext cx="966574" cy="509540"/>
          </a:xfrm>
          <a:prstGeom prst="roundRect">
            <a:avLst/>
          </a:prstGeom>
          <a:solidFill>
            <a:schemeClr val="bg1">
              <a:lumMod val="85000"/>
              <a:alpha val="7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tx1"/>
                </a:solidFill>
              </a:rPr>
              <a:t>Range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4074023" y="3305776"/>
            <a:ext cx="940995" cy="509540"/>
          </a:xfrm>
          <a:prstGeom prst="roundRect">
            <a:avLst/>
          </a:prstGeom>
          <a:solidFill>
            <a:schemeClr val="bg1">
              <a:lumMod val="85000"/>
              <a:alpha val="7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smtClean="0">
                <a:solidFill>
                  <a:schemeClr val="tx1"/>
                </a:solidFill>
              </a:rPr>
              <a:t>Element</a:t>
            </a:r>
            <a:endParaRPr lang="en-US" sz="1100" dirty="0">
              <a:solidFill>
                <a:schemeClr val="tx1"/>
              </a:solidFill>
            </a:endParaRPr>
          </a:p>
        </p:txBody>
      </p:sp>
      <p:cxnSp>
        <p:nvCxnSpPr>
          <p:cNvPr id="28" name="Straight Arrow Connector 27"/>
          <p:cNvCxnSpPr/>
          <p:nvPr/>
        </p:nvCxnSpPr>
        <p:spPr>
          <a:xfrm flipV="1">
            <a:off x="2862634" y="3816940"/>
            <a:ext cx="1287128" cy="916568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43" idx="0"/>
          </p:cNvCxnSpPr>
          <p:nvPr/>
        </p:nvCxnSpPr>
        <p:spPr>
          <a:xfrm flipH="1" flipV="1">
            <a:off x="4658345" y="3825426"/>
            <a:ext cx="420696" cy="900123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41" idx="0"/>
          </p:cNvCxnSpPr>
          <p:nvPr/>
        </p:nvCxnSpPr>
        <p:spPr>
          <a:xfrm flipV="1">
            <a:off x="3748465" y="3815316"/>
            <a:ext cx="643502" cy="915603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V="1">
            <a:off x="2856281" y="3750113"/>
            <a:ext cx="1233747" cy="517167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20" idx="2"/>
          </p:cNvCxnSpPr>
          <p:nvPr/>
        </p:nvCxnSpPr>
        <p:spPr>
          <a:xfrm>
            <a:off x="3418473" y="2390177"/>
            <a:ext cx="743082" cy="91559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H="1">
            <a:off x="4922452" y="2395544"/>
            <a:ext cx="579706" cy="91023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Rounded Rectangle 35"/>
          <p:cNvSpPr/>
          <p:nvPr/>
        </p:nvSpPr>
        <p:spPr>
          <a:xfrm>
            <a:off x="6269860" y="1875264"/>
            <a:ext cx="1213724" cy="509540"/>
          </a:xfrm>
          <a:prstGeom prst="roundRect">
            <a:avLst/>
          </a:prstGeom>
          <a:solidFill>
            <a:schemeClr val="bg1">
              <a:lumMod val="85000"/>
              <a:alpha val="7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tx1"/>
                </a:solidFill>
              </a:rPr>
              <a:t>Identifier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38" name="Rounded Rectangle 37"/>
          <p:cNvSpPr/>
          <p:nvPr/>
        </p:nvSpPr>
        <p:spPr>
          <a:xfrm>
            <a:off x="1681006" y="4019276"/>
            <a:ext cx="1181629" cy="509540"/>
          </a:xfrm>
          <a:prstGeom prst="roundRect">
            <a:avLst/>
          </a:prstGeom>
          <a:solidFill>
            <a:schemeClr val="bg1">
              <a:lumMod val="85000"/>
              <a:alpha val="7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tx1"/>
                </a:solidFill>
              </a:rPr>
              <a:t>Signature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39" name="Rounded Rectangle 38"/>
          <p:cNvSpPr/>
          <p:nvPr/>
        </p:nvSpPr>
        <p:spPr>
          <a:xfrm>
            <a:off x="1681006" y="4730920"/>
            <a:ext cx="1558877" cy="509540"/>
          </a:xfrm>
          <a:prstGeom prst="roundRect">
            <a:avLst/>
          </a:prstGeom>
          <a:solidFill>
            <a:schemeClr val="bg1">
              <a:lumMod val="85000"/>
              <a:alpha val="7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smtClean="0">
                <a:solidFill>
                  <a:schemeClr val="tx1"/>
                </a:solidFill>
              </a:rPr>
              <a:t>CodeableConcept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41" name="Rounded Rectangle 40"/>
          <p:cNvSpPr/>
          <p:nvPr/>
        </p:nvSpPr>
        <p:spPr>
          <a:xfrm>
            <a:off x="3311016" y="4730920"/>
            <a:ext cx="874898" cy="509540"/>
          </a:xfrm>
          <a:prstGeom prst="roundRect">
            <a:avLst/>
          </a:prstGeom>
          <a:solidFill>
            <a:schemeClr val="bg1">
              <a:lumMod val="85000"/>
              <a:alpha val="7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smtClean="0">
                <a:solidFill>
                  <a:schemeClr val="tx1"/>
                </a:solidFill>
              </a:rPr>
              <a:t>Quantity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43" name="Rounded Rectangle 42"/>
          <p:cNvSpPr/>
          <p:nvPr/>
        </p:nvSpPr>
        <p:spPr>
          <a:xfrm>
            <a:off x="4258366" y="4725549"/>
            <a:ext cx="1641350" cy="509540"/>
          </a:xfrm>
          <a:prstGeom prst="roundRect">
            <a:avLst/>
          </a:prstGeom>
          <a:solidFill>
            <a:schemeClr val="bg1">
              <a:lumMod val="85000"/>
              <a:alpha val="7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smtClean="0">
                <a:solidFill>
                  <a:schemeClr val="tx1"/>
                </a:solidFill>
              </a:rPr>
              <a:t>SampledData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45" name="Rounded Rectangle 44"/>
          <p:cNvSpPr/>
          <p:nvPr/>
        </p:nvSpPr>
        <p:spPr>
          <a:xfrm>
            <a:off x="5972168" y="4725549"/>
            <a:ext cx="1511416" cy="509540"/>
          </a:xfrm>
          <a:prstGeom prst="roundRect">
            <a:avLst/>
          </a:prstGeom>
          <a:solidFill>
            <a:schemeClr val="bg1">
              <a:lumMod val="85000"/>
              <a:alpha val="7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err="1" smtClean="0">
                <a:solidFill>
                  <a:schemeClr val="tx1"/>
                </a:solidFill>
              </a:rPr>
              <a:t>ContactPoint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46" name="Rounded Rectangle 45"/>
          <p:cNvSpPr/>
          <p:nvPr/>
        </p:nvSpPr>
        <p:spPr>
          <a:xfrm>
            <a:off x="6269860" y="2589542"/>
            <a:ext cx="1213724" cy="509540"/>
          </a:xfrm>
          <a:prstGeom prst="roundRect">
            <a:avLst/>
          </a:prstGeom>
          <a:solidFill>
            <a:schemeClr val="bg1">
              <a:lumMod val="85000"/>
              <a:alpha val="7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err="1" smtClean="0">
                <a:solidFill>
                  <a:schemeClr val="tx1"/>
                </a:solidFill>
              </a:rPr>
              <a:t>HumanName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48" name="Rounded Rectangle 47"/>
          <p:cNvSpPr/>
          <p:nvPr/>
        </p:nvSpPr>
        <p:spPr>
          <a:xfrm>
            <a:off x="6269860" y="3300406"/>
            <a:ext cx="1213724" cy="509540"/>
          </a:xfrm>
          <a:prstGeom prst="roundRect">
            <a:avLst/>
          </a:prstGeom>
          <a:solidFill>
            <a:schemeClr val="bg1">
              <a:lumMod val="85000"/>
              <a:alpha val="7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tx1"/>
                </a:solidFill>
              </a:rPr>
              <a:t>Annotation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53" name="Rounded Rectangle 52"/>
          <p:cNvSpPr/>
          <p:nvPr/>
        </p:nvSpPr>
        <p:spPr>
          <a:xfrm>
            <a:off x="6269860" y="4011270"/>
            <a:ext cx="1213724" cy="509540"/>
          </a:xfrm>
          <a:prstGeom prst="roundRect">
            <a:avLst/>
          </a:prstGeom>
          <a:solidFill>
            <a:schemeClr val="bg1">
              <a:lumMod val="85000"/>
              <a:alpha val="7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tx1"/>
                </a:solidFill>
              </a:rPr>
              <a:t>Address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55" name="Rounded Rectangle 54"/>
          <p:cNvSpPr/>
          <p:nvPr/>
        </p:nvSpPr>
        <p:spPr>
          <a:xfrm>
            <a:off x="6618610" y="5662660"/>
            <a:ext cx="864975" cy="509540"/>
          </a:xfrm>
          <a:prstGeom prst="roundRect">
            <a:avLst/>
          </a:prstGeom>
          <a:solidFill>
            <a:schemeClr val="accent1">
              <a:alpha val="7000"/>
            </a:schemeClr>
          </a:solidFill>
          <a:ln w="12700">
            <a:solidFill>
              <a:schemeClr val="accent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accent1"/>
                </a:solidFill>
              </a:rPr>
              <a:t>Money</a:t>
            </a:r>
            <a:endParaRPr lang="en-US" sz="1100" dirty="0">
              <a:solidFill>
                <a:schemeClr val="accent1"/>
              </a:solidFill>
            </a:endParaRPr>
          </a:p>
        </p:txBody>
      </p:sp>
      <p:cxnSp>
        <p:nvCxnSpPr>
          <p:cNvPr id="58" name="Straight Arrow Connector 57"/>
          <p:cNvCxnSpPr>
            <a:stCxn id="21" idx="2"/>
          </p:cNvCxnSpPr>
          <p:nvPr/>
        </p:nvCxnSpPr>
        <p:spPr>
          <a:xfrm>
            <a:off x="4458517" y="2390176"/>
            <a:ext cx="0" cy="91559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>
            <a:off x="2746573" y="2405346"/>
            <a:ext cx="1343455" cy="98777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>
            <a:stCxn id="5" idx="3"/>
            <a:endCxn id="22" idx="1"/>
          </p:cNvCxnSpPr>
          <p:nvPr/>
        </p:nvCxnSpPr>
        <p:spPr>
          <a:xfrm>
            <a:off x="2862636" y="2849684"/>
            <a:ext cx="1211387" cy="71086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>
            <a:off x="2862635" y="3641824"/>
            <a:ext cx="122739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 flipH="1">
            <a:off x="5015019" y="2405346"/>
            <a:ext cx="1338259" cy="98777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>
            <a:stCxn id="46" idx="1"/>
            <a:endCxn id="22" idx="3"/>
          </p:cNvCxnSpPr>
          <p:nvPr/>
        </p:nvCxnSpPr>
        <p:spPr>
          <a:xfrm flipH="1">
            <a:off x="5015018" y="2844313"/>
            <a:ext cx="1254843" cy="71623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/>
          <p:nvPr/>
        </p:nvCxnSpPr>
        <p:spPr>
          <a:xfrm flipH="1" flipV="1">
            <a:off x="5015018" y="3652769"/>
            <a:ext cx="1254843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>
            <a:stCxn id="53" idx="1"/>
          </p:cNvCxnSpPr>
          <p:nvPr/>
        </p:nvCxnSpPr>
        <p:spPr>
          <a:xfrm flipH="1" flipV="1">
            <a:off x="5015018" y="3744742"/>
            <a:ext cx="1254843" cy="521299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/>
          <p:nvPr/>
        </p:nvCxnSpPr>
        <p:spPr>
          <a:xfrm flipH="1" flipV="1">
            <a:off x="4941804" y="3825426"/>
            <a:ext cx="1110465" cy="900123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Elbow Connector 105"/>
          <p:cNvCxnSpPr>
            <a:stCxn id="9" idx="0"/>
            <a:endCxn id="41" idx="2"/>
          </p:cNvCxnSpPr>
          <p:nvPr/>
        </p:nvCxnSpPr>
        <p:spPr>
          <a:xfrm rot="5400000" flipH="1" flipV="1">
            <a:off x="2657204" y="4571398"/>
            <a:ext cx="422200" cy="1760322"/>
          </a:xfrm>
          <a:prstGeom prst="bentConnector3">
            <a:avLst>
              <a:gd name="adj1" fmla="val 54247"/>
            </a:avLst>
          </a:prstGeom>
          <a:ln w="12700">
            <a:solidFill>
              <a:schemeClr val="accent6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Elbow Connector 109"/>
          <p:cNvCxnSpPr>
            <a:endCxn id="55" idx="0"/>
          </p:cNvCxnSpPr>
          <p:nvPr/>
        </p:nvCxnSpPr>
        <p:spPr>
          <a:xfrm>
            <a:off x="3748465" y="5434789"/>
            <a:ext cx="3302632" cy="227871"/>
          </a:xfrm>
          <a:prstGeom prst="bentConnector2">
            <a:avLst/>
          </a:prstGeom>
          <a:ln w="12700">
            <a:solidFill>
              <a:schemeClr val="accent6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/>
          <p:nvPr/>
        </p:nvCxnSpPr>
        <p:spPr>
          <a:xfrm>
            <a:off x="5354787" y="5434788"/>
            <a:ext cx="0" cy="231880"/>
          </a:xfrm>
          <a:prstGeom prst="straightConnector1">
            <a:avLst/>
          </a:prstGeom>
          <a:ln w="12700">
            <a:solidFill>
              <a:schemeClr val="accent4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/>
          <p:nvPr/>
        </p:nvCxnSpPr>
        <p:spPr>
          <a:xfrm>
            <a:off x="4206701" y="5430779"/>
            <a:ext cx="0" cy="231880"/>
          </a:xfrm>
          <a:prstGeom prst="straightConnector1">
            <a:avLst/>
          </a:prstGeom>
          <a:ln w="12700">
            <a:solidFill>
              <a:schemeClr val="accent4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/>
          <p:cNvCxnSpPr/>
          <p:nvPr/>
        </p:nvCxnSpPr>
        <p:spPr>
          <a:xfrm>
            <a:off x="6190225" y="5430779"/>
            <a:ext cx="0" cy="231880"/>
          </a:xfrm>
          <a:prstGeom prst="straightConnector1">
            <a:avLst/>
          </a:prstGeom>
          <a:ln w="12700">
            <a:solidFill>
              <a:schemeClr val="accent4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/>
          <p:cNvCxnSpPr/>
          <p:nvPr/>
        </p:nvCxnSpPr>
        <p:spPr>
          <a:xfrm>
            <a:off x="2934929" y="5430779"/>
            <a:ext cx="0" cy="231880"/>
          </a:xfrm>
          <a:prstGeom prst="straightConnector1">
            <a:avLst/>
          </a:prstGeom>
          <a:ln w="12700">
            <a:solidFill>
              <a:schemeClr val="accent4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4660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Example</a:t>
            </a:r>
            <a:endParaRPr lang="en-GB" dirty="0"/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4343400"/>
            <a:ext cx="7755857" cy="2057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1905000"/>
            <a:ext cx="4519613" cy="20038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38169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828800"/>
            <a:ext cx="7675563" cy="449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Resources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9800" y="514350"/>
            <a:ext cx="3087429" cy="1924050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 bwMode="auto">
          <a:xfrm flipH="1">
            <a:off x="2057400" y="762000"/>
            <a:ext cx="4343400" cy="10668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8274" y="2939171"/>
            <a:ext cx="3037443" cy="1689923"/>
          </a:xfrm>
          <a:prstGeom prst="rect">
            <a:avLst/>
          </a:prstGeom>
        </p:spPr>
      </p:pic>
      <p:cxnSp>
        <p:nvCxnSpPr>
          <p:cNvPr id="16" name="Straight Arrow Connector 15"/>
          <p:cNvCxnSpPr/>
          <p:nvPr/>
        </p:nvCxnSpPr>
        <p:spPr bwMode="auto">
          <a:xfrm flipH="1" flipV="1">
            <a:off x="3657601" y="2819400"/>
            <a:ext cx="3261002" cy="32385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6371" y="4945095"/>
            <a:ext cx="2295525" cy="1276350"/>
          </a:xfrm>
          <a:prstGeom prst="rect">
            <a:avLst/>
          </a:prstGeom>
        </p:spPr>
      </p:pic>
      <p:cxnSp>
        <p:nvCxnSpPr>
          <p:cNvPr id="19" name="Straight Arrow Connector 18"/>
          <p:cNvCxnSpPr/>
          <p:nvPr/>
        </p:nvCxnSpPr>
        <p:spPr bwMode="auto">
          <a:xfrm flipH="1">
            <a:off x="4495800" y="5181600"/>
            <a:ext cx="2209802" cy="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9228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 Hierarchy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45</a:t>
            </a:fld>
            <a:endParaRPr lang="en-CA" dirty="0"/>
          </a:p>
        </p:txBody>
      </p:sp>
      <p:pic>
        <p:nvPicPr>
          <p:cNvPr id="6" name="Picture 5" descr="resourceHieratch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4600"/>
            <a:ext cx="9144000" cy="435428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324600" y="6019800"/>
            <a:ext cx="1492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View in spec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3311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“Choice” properties</a:t>
            </a:r>
            <a:endParaRPr lang="en-GB" dirty="0"/>
          </a:p>
        </p:txBody>
      </p:sp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4419600"/>
            <a:ext cx="3307934" cy="18339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4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0448" y="4648200"/>
            <a:ext cx="4324350" cy="14763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07030" y="1635080"/>
            <a:ext cx="4095750" cy="2662238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 bwMode="auto">
          <a:xfrm flipH="1" flipV="1">
            <a:off x="5105400" y="4191000"/>
            <a:ext cx="838200" cy="9906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 bwMode="auto">
          <a:xfrm flipV="1">
            <a:off x="2438400" y="4114800"/>
            <a:ext cx="1122945" cy="823141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0244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1532050"/>
            <a:ext cx="4267200" cy="45251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References</a:t>
            </a:r>
            <a:endParaRPr lang="en-GB" dirty="0"/>
          </a:p>
        </p:txBody>
      </p:sp>
      <p:cxnSp>
        <p:nvCxnSpPr>
          <p:cNvPr id="21" name="Straight Arrow Connector 20"/>
          <p:cNvCxnSpPr/>
          <p:nvPr/>
        </p:nvCxnSpPr>
        <p:spPr bwMode="auto">
          <a:xfrm flipH="1">
            <a:off x="5943600" y="1796508"/>
            <a:ext cx="381000" cy="6858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0" y="2514600"/>
            <a:ext cx="4648200" cy="1114425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 bwMode="auto">
          <a:xfrm flipH="1">
            <a:off x="6553200" y="2728912"/>
            <a:ext cx="381000" cy="6858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7305" y="3962400"/>
            <a:ext cx="6578895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302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Quick look at narrative</a:t>
            </a:r>
            <a:endParaRPr lang="en-GB" dirty="0"/>
          </a:p>
        </p:txBody>
      </p:sp>
      <p:pic>
        <p:nvPicPr>
          <p:cNvPr id="43" name="Content Placeholder 26"/>
          <p:cNvPicPr>
            <a:picLocks noChangeAspect="1"/>
          </p:cNvPicPr>
          <p:nvPr/>
        </p:nvPicPr>
        <p:blipFill rotWithShape="1">
          <a:blip r:embed="rId3" cstate="print">
            <a:clrChange>
              <a:clrFrom>
                <a:srgbClr val="FFE074"/>
              </a:clrFrom>
              <a:clrTo>
                <a:srgbClr val="FFE074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6183"/>
          <a:stretch/>
        </p:blipFill>
        <p:spPr>
          <a:xfrm>
            <a:off x="912839" y="1741714"/>
            <a:ext cx="7139901" cy="4789715"/>
          </a:xfrm>
          <a:prstGeom prst="rect">
            <a:avLst/>
          </a:prstGeom>
        </p:spPr>
      </p:pic>
      <p:sp>
        <p:nvSpPr>
          <p:cNvPr id="44" name="Rounded Rectangle 43"/>
          <p:cNvSpPr/>
          <p:nvPr/>
        </p:nvSpPr>
        <p:spPr bwMode="auto">
          <a:xfrm>
            <a:off x="342900" y="1715400"/>
            <a:ext cx="7696200" cy="4837800"/>
          </a:xfrm>
          <a:prstGeom prst="roundRect">
            <a:avLst>
              <a:gd name="adj" fmla="val 50000"/>
            </a:avLst>
          </a:prstGeom>
          <a:solidFill>
            <a:schemeClr val="bg1">
              <a:alpha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6" name="Rectangle 10"/>
          <p:cNvSpPr/>
          <p:nvPr/>
        </p:nvSpPr>
        <p:spPr bwMode="auto">
          <a:xfrm>
            <a:off x="2819400" y="2743200"/>
            <a:ext cx="3494048" cy="2667000"/>
          </a:xfrm>
          <a:prstGeom prst="roundRect">
            <a:avLst>
              <a:gd name="adj" fmla="val 6712"/>
            </a:avLst>
          </a:prstGeom>
          <a:ln w="25400">
            <a:headEnd type="none" w="med" len="med"/>
            <a:tailEnd type="none" w="med" len="med"/>
          </a:ln>
          <a:effectLst>
            <a:outerShdw blurRad="76200" dist="889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Resource</a:t>
            </a:r>
          </a:p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>
              <a:solidFill>
                <a:schemeClr val="tx1"/>
              </a:solidFill>
              <a:latin typeface="Arial" charset="0"/>
            </a:endParaRPr>
          </a:p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>
              <a:solidFill>
                <a:schemeClr val="tx1"/>
              </a:solidFill>
              <a:latin typeface="Arial" charset="0"/>
            </a:endParaRPr>
          </a:p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7" name="Rectangle 11"/>
          <p:cNvSpPr/>
          <p:nvPr/>
        </p:nvSpPr>
        <p:spPr bwMode="auto">
          <a:xfrm>
            <a:off x="4482790" y="2850066"/>
            <a:ext cx="1681975" cy="701597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Narrative</a:t>
            </a:r>
          </a:p>
        </p:txBody>
      </p:sp>
      <p:sp>
        <p:nvSpPr>
          <p:cNvPr id="50" name="Rectangle 14"/>
          <p:cNvSpPr/>
          <p:nvPr/>
        </p:nvSpPr>
        <p:spPr bwMode="auto">
          <a:xfrm>
            <a:off x="2893742" y="4155687"/>
            <a:ext cx="1440365" cy="701597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Extensions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3603038" y="2196567"/>
            <a:ext cx="2202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 smtClean="0"/>
              <a:t>Metadata</a:t>
            </a:r>
            <a:endParaRPr lang="nl-NL" dirty="0"/>
          </a:p>
        </p:txBody>
      </p:sp>
      <p:sp>
        <p:nvSpPr>
          <p:cNvPr id="48" name="Rectangle 12"/>
          <p:cNvSpPr/>
          <p:nvPr/>
        </p:nvSpPr>
        <p:spPr bwMode="auto">
          <a:xfrm>
            <a:off x="4482790" y="3700346"/>
            <a:ext cx="1681975" cy="1486829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Elements</a:t>
            </a:r>
          </a:p>
        </p:txBody>
      </p:sp>
      <p:sp>
        <p:nvSpPr>
          <p:cNvPr id="49" name="Rectangle 13"/>
          <p:cNvSpPr/>
          <p:nvPr/>
        </p:nvSpPr>
        <p:spPr bwMode="auto">
          <a:xfrm>
            <a:off x="4611918" y="4259068"/>
            <a:ext cx="1404165" cy="701597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Extensions</a:t>
            </a:r>
          </a:p>
        </p:txBody>
      </p:sp>
    </p:spTree>
    <p:extLst>
      <p:ext uri="{BB962C8B-B14F-4D97-AF65-F5344CB8AC3E}">
        <p14:creationId xmlns:p14="http://schemas.microsoft.com/office/powerpoint/2010/main" val="3203641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Narrative</a:t>
            </a:r>
            <a:endParaRPr lang="en-GB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613" y="1419225"/>
            <a:ext cx="8866187" cy="49815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29489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Who are:</a:t>
            </a:r>
          </a:p>
          <a:p>
            <a:pPr lvl="1"/>
            <a:r>
              <a:rPr lang="en-US" dirty="0" smtClean="0"/>
              <a:t>Developers, Clinicians, Managers, Academics</a:t>
            </a:r>
          </a:p>
          <a:p>
            <a:r>
              <a:rPr lang="en-US" dirty="0" smtClean="0"/>
              <a:t>Who is familiar with:</a:t>
            </a:r>
          </a:p>
          <a:p>
            <a:pPr lvl="1"/>
            <a:r>
              <a:rPr lang="en-US" dirty="0" smtClean="0"/>
              <a:t> v2, v3, CDA</a:t>
            </a:r>
          </a:p>
          <a:p>
            <a:r>
              <a:rPr lang="en-US" dirty="0" smtClean="0"/>
              <a:t>Who has been to the other tutorials</a:t>
            </a:r>
          </a:p>
          <a:p>
            <a:r>
              <a:rPr lang="en-US" dirty="0" smtClean="0"/>
              <a:t>Who went to Connectathon</a:t>
            </a:r>
          </a:p>
          <a:p>
            <a:r>
              <a:rPr lang="en-US" dirty="0" smtClean="0"/>
              <a:t>Who has a good basic understanding of FHIR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5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283119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3657600"/>
            <a:ext cx="8527739" cy="2133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Coded types</a:t>
            </a:r>
            <a:endParaRPr lang="en-GB" dirty="0"/>
          </a:p>
        </p:txBody>
      </p:sp>
      <p:sp>
        <p:nvSpPr>
          <p:cNvPr id="9" name="TextBox 8"/>
          <p:cNvSpPr txBox="1"/>
          <p:nvPr/>
        </p:nvSpPr>
        <p:spPr>
          <a:xfrm>
            <a:off x="3592403" y="5879068"/>
            <a:ext cx="3788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Codes are defined in </a:t>
            </a:r>
            <a:r>
              <a:rPr lang="en-US" i="1" dirty="0" smtClean="0"/>
              <a:t>code systems</a:t>
            </a:r>
            <a:endParaRPr lang="nl-NL" i="1" dirty="0"/>
          </a:p>
        </p:txBody>
      </p:sp>
      <p:cxnSp>
        <p:nvCxnSpPr>
          <p:cNvPr id="13" name="Straight Arrow Connector 12"/>
          <p:cNvCxnSpPr/>
          <p:nvPr/>
        </p:nvCxnSpPr>
        <p:spPr bwMode="auto">
          <a:xfrm flipH="1" flipV="1">
            <a:off x="4343400" y="4572000"/>
            <a:ext cx="342900" cy="1041505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1400" y="1752600"/>
            <a:ext cx="2501717" cy="208732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6800" y="2209800"/>
            <a:ext cx="1725211" cy="94829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705600" y="2438400"/>
            <a:ext cx="68521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160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Coded types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mtClean="0"/>
              <a:t>When used in a Resource, the modelers include </a:t>
            </a:r>
            <a:r>
              <a:rPr lang="en-GB" i="1" smtClean="0"/>
              <a:t>Bindings</a:t>
            </a:r>
          </a:p>
          <a:p>
            <a:r>
              <a:rPr lang="en-GB" i="1" smtClean="0"/>
              <a:t>Bindings</a:t>
            </a:r>
            <a:r>
              <a:rPr lang="en-GB" smtClean="0"/>
              <a:t> specify which codes can be used</a:t>
            </a:r>
            <a:endParaRPr lang="en-GB" i="1" dirty="0"/>
          </a:p>
        </p:txBody>
      </p:sp>
      <p:pic>
        <p:nvPicPr>
          <p:cNvPr id="3" name="Picture 2" descr="Screen Shot 2016-05-02 at 4.45.0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581400"/>
            <a:ext cx="7847196" cy="2756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826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Binding Strength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How closely the options in the value set should be followed</a:t>
            </a:r>
          </a:p>
          <a:p>
            <a:r>
              <a:rPr lang="en-GB" dirty="0" smtClean="0"/>
              <a:t>Values</a:t>
            </a:r>
          </a:p>
          <a:p>
            <a:pPr lvl="1"/>
            <a:r>
              <a:rPr lang="en-GB" dirty="0" smtClean="0"/>
              <a:t>Required	(must come from set)</a:t>
            </a:r>
          </a:p>
          <a:p>
            <a:pPr lvl="1"/>
            <a:r>
              <a:rPr lang="en-GB" dirty="0" smtClean="0"/>
              <a:t>Extensible 	(may use alternate if have to)</a:t>
            </a:r>
          </a:p>
          <a:p>
            <a:pPr lvl="1"/>
            <a:r>
              <a:rPr lang="en-GB" dirty="0" smtClean="0"/>
              <a:t>Preferred	(don’t have to, but should)</a:t>
            </a:r>
          </a:p>
          <a:p>
            <a:pPr lvl="1"/>
            <a:r>
              <a:rPr lang="en-GB" dirty="0" smtClean="0"/>
              <a:t>Example	(set isn’t specified)</a:t>
            </a:r>
          </a:p>
          <a:p>
            <a:r>
              <a:rPr lang="en-GB" dirty="0" smtClean="0"/>
              <a:t>Can vary in Profile</a:t>
            </a:r>
          </a:p>
          <a:p>
            <a:pPr lvl="1"/>
            <a:r>
              <a:rPr lang="en-GB" dirty="0" smtClean="0"/>
              <a:t>(Make stronger not weaker)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73336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Examples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528" y="1600200"/>
            <a:ext cx="8712968" cy="4525963"/>
          </a:xfrm>
        </p:spPr>
        <p:txBody>
          <a:bodyPr>
            <a:normAutofit/>
          </a:bodyPr>
          <a:lstStyle/>
          <a:p>
            <a:r>
              <a:rPr lang="en-GB" sz="2400" dirty="0" smtClean="0"/>
              <a:t>Code: </a:t>
            </a:r>
            <a:r>
              <a:rPr lang="en-GB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"status" : "confirmed"</a:t>
            </a:r>
          </a:p>
          <a:p>
            <a:r>
              <a:rPr lang="en-GB" sz="2400" dirty="0" smtClean="0"/>
              <a:t>Coding: </a:t>
            </a:r>
            <a:r>
              <a:rPr lang="en-GB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lang="en-GB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"system": "http://</a:t>
            </a:r>
            <a:r>
              <a:rPr lang="en-GB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www.nlm.nih.gov</a:t>
            </a:r>
            <a:r>
              <a:rPr lang="en-GB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/research/</a:t>
            </a:r>
            <a:r>
              <a:rPr lang="en-GB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umls</a:t>
            </a:r>
            <a:r>
              <a:rPr lang="en-GB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GB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rxnorm</a:t>
            </a:r>
            <a:r>
              <a:rPr lang="en-GB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  <a:br>
              <a:rPr lang="en-GB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"code": "C3214954",</a:t>
            </a:r>
            <a:br>
              <a:rPr lang="en-GB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"display": "cashew nut allergenic extract Injectable"</a:t>
            </a:r>
            <a:br>
              <a:rPr lang="en-GB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GB" sz="28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2400" dirty="0" smtClean="0"/>
              <a:t>CodeableConcept: </a:t>
            </a:r>
            <a:r>
              <a:rPr lang="en-GB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lang="en-GB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"coding": [{ </a:t>
            </a:r>
            <a:br>
              <a:rPr lang="en-GB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"system": "http://</a:t>
            </a:r>
            <a:r>
              <a:rPr lang="en-GB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snomed.info</a:t>
            </a:r>
            <a:r>
              <a:rPr lang="en-GB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GB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sct</a:t>
            </a:r>
            <a:r>
              <a:rPr lang="en-GB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  <a:br>
              <a:rPr lang="en-GB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"code": "39579001",</a:t>
            </a:r>
            <a:br>
              <a:rPr lang="en-GB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"display": "Anaphylactic reaction“</a:t>
            </a:r>
            <a:br>
              <a:rPr lang="en-GB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}],</a:t>
            </a:r>
            <a:br>
              <a:rPr lang="en-GB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"text" : "Anaphylaxis"</a:t>
            </a:r>
            <a:br>
              <a:rPr lang="en-GB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GB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0169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ValueSet resource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400" smtClean="0"/>
              <a:t>Defines list of possible values for a particular context</a:t>
            </a:r>
          </a:p>
          <a:p>
            <a:r>
              <a:rPr lang="en-GB" sz="2400" smtClean="0"/>
              <a:t>Can reference external Terminology/s</a:t>
            </a:r>
          </a:p>
          <a:p>
            <a:pPr lvl="1"/>
            <a:r>
              <a:rPr lang="en-GB" sz="2000" smtClean="0"/>
              <a:t>Or define own sets</a:t>
            </a:r>
          </a:p>
          <a:p>
            <a:r>
              <a:rPr lang="en-GB" sz="2400" smtClean="0"/>
              <a:t>Why?</a:t>
            </a:r>
          </a:p>
          <a:p>
            <a:pPr lvl="1"/>
            <a:r>
              <a:rPr lang="en-GB" sz="2000" smtClean="0"/>
              <a:t>A common valueSet improves recording consistency </a:t>
            </a:r>
          </a:p>
          <a:p>
            <a:pPr lvl="1"/>
            <a:r>
              <a:rPr lang="en-GB" sz="2000" smtClean="0"/>
              <a:t>Improves user experience (pick lists)</a:t>
            </a:r>
          </a:p>
          <a:p>
            <a:r>
              <a:rPr lang="en-GB" sz="2400" smtClean="0"/>
              <a:t>Examples in New Zealand</a:t>
            </a:r>
          </a:p>
          <a:p>
            <a:pPr lvl="1"/>
            <a:r>
              <a:rPr lang="en-GB" sz="2000" smtClean="0"/>
              <a:t>ED diagnoses (derived from SNOMED)</a:t>
            </a:r>
          </a:p>
          <a:p>
            <a:pPr lvl="1"/>
            <a:r>
              <a:rPr lang="en-GB" sz="2000" smtClean="0"/>
              <a:t>NZ POCS (Pathology Observation Code Set) (derived from LOINC)</a:t>
            </a:r>
          </a:p>
          <a:p>
            <a:pPr lvl="1"/>
            <a:r>
              <a:rPr lang="en-GB" sz="2000" smtClean="0"/>
              <a:t>List of NZ Iwi (defined in ValueSet)</a:t>
            </a:r>
          </a:p>
          <a:p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472821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Terminology Sub-system</a:t>
            </a:r>
            <a:endParaRPr lang="en-GB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3491880" y="1600200"/>
            <a:ext cx="5194920" cy="4525963"/>
          </a:xfrm>
        </p:spPr>
        <p:txBody>
          <a:bodyPr/>
          <a:lstStyle/>
          <a:p>
            <a:r>
              <a:rPr lang="en-GB" sz="2400" smtClean="0"/>
              <a:t>SNOMED CT / LOINC / RxNORM</a:t>
            </a:r>
          </a:p>
          <a:p>
            <a:r>
              <a:rPr lang="en-GB" sz="2400" smtClean="0"/>
              <a:t>HGVS, ICPC, MIMS + 100s more</a:t>
            </a:r>
          </a:p>
          <a:p>
            <a:r>
              <a:rPr lang="en-GB" sz="2400" smtClean="0"/>
              <a:t>ICD-X+</a:t>
            </a:r>
          </a:p>
          <a:p>
            <a:r>
              <a:rPr lang="en-GB" sz="2400" smtClean="0"/>
              <a:t>ANZSCO, METEOR</a:t>
            </a:r>
          </a:p>
          <a:p>
            <a:r>
              <a:rPr lang="en-GB" sz="2400" smtClean="0"/>
              <a:t>A drug formulary</a:t>
            </a:r>
          </a:p>
          <a:p>
            <a:r>
              <a:rPr lang="en-GB" sz="2400" smtClean="0"/>
              <a:t>A config table in an application </a:t>
            </a:r>
          </a:p>
          <a:p>
            <a:r>
              <a:rPr lang="en-GB" sz="2400" smtClean="0"/>
              <a:t>A list of enums in a java class</a:t>
            </a:r>
          </a:p>
          <a:p>
            <a:r>
              <a:rPr lang="en-GB" sz="2400" smtClean="0"/>
              <a:t>Australian state codes</a:t>
            </a:r>
            <a:endParaRPr lang="en-GB" sz="2400" dirty="0" smtClean="0"/>
          </a:p>
        </p:txBody>
      </p:sp>
      <p:sp>
        <p:nvSpPr>
          <p:cNvPr id="5" name="Rounded Rectangle 4"/>
          <p:cNvSpPr/>
          <p:nvPr/>
        </p:nvSpPr>
        <p:spPr>
          <a:xfrm>
            <a:off x="539552" y="1700808"/>
            <a:ext cx="2304256" cy="4032448"/>
          </a:xfrm>
          <a:prstGeom prst="roundRect">
            <a:avLst/>
          </a:prstGeom>
          <a:solidFill>
            <a:srgbClr val="336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 smtClean="0"/>
              <a:t>Code System:</a:t>
            </a:r>
          </a:p>
          <a:p>
            <a:pPr algn="ctr"/>
            <a:r>
              <a:rPr lang="en-AU" dirty="0" smtClean="0"/>
              <a:t>Defines a set of concepts with a coherent meaning</a:t>
            </a:r>
            <a:br>
              <a:rPr lang="en-AU" dirty="0" smtClean="0"/>
            </a:br>
            <a:r>
              <a:rPr lang="en-AU" dirty="0" smtClean="0"/>
              <a:t/>
            </a:r>
            <a:br>
              <a:rPr lang="en-AU" dirty="0" smtClean="0"/>
            </a:br>
            <a:r>
              <a:rPr lang="en-AU" dirty="0" smtClean="0"/>
              <a:t>Code</a:t>
            </a:r>
            <a:br>
              <a:rPr lang="en-AU" dirty="0" smtClean="0"/>
            </a:br>
            <a:r>
              <a:rPr lang="en-AU" dirty="0" smtClean="0"/>
              <a:t>Display</a:t>
            </a:r>
          </a:p>
          <a:p>
            <a:pPr algn="ctr"/>
            <a:r>
              <a:rPr lang="en-AU" dirty="0" smtClean="0"/>
              <a:t>Definition</a:t>
            </a:r>
          </a:p>
        </p:txBody>
      </p:sp>
    </p:spTree>
    <p:extLst>
      <p:ext uri="{BB962C8B-B14F-4D97-AF65-F5344CB8AC3E}">
        <p14:creationId xmlns:p14="http://schemas.microsoft.com/office/powerpoint/2010/main" val="791205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Terminology Sub-system</a:t>
            </a:r>
            <a:endParaRPr lang="en-GB" dirty="0"/>
          </a:p>
        </p:txBody>
      </p:sp>
      <p:sp>
        <p:nvSpPr>
          <p:cNvPr id="5" name="Rounded Rectangle 4"/>
          <p:cNvSpPr/>
          <p:nvPr/>
        </p:nvSpPr>
        <p:spPr>
          <a:xfrm>
            <a:off x="3851920" y="1700808"/>
            <a:ext cx="2016224" cy="1944216"/>
          </a:xfrm>
          <a:prstGeom prst="round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000" dirty="0" smtClean="0"/>
              <a:t>Value Set:</a:t>
            </a:r>
          </a:p>
          <a:p>
            <a:pPr algn="ctr"/>
            <a:r>
              <a:rPr lang="en-AU" sz="2000" dirty="0" smtClean="0"/>
              <a:t>A selection of a set of codes for use in a particular context</a:t>
            </a:r>
            <a:endParaRPr lang="en-AU" sz="2000" dirty="0"/>
          </a:p>
        </p:txBody>
      </p:sp>
      <p:sp>
        <p:nvSpPr>
          <p:cNvPr id="6" name="Rounded Rectangle 5"/>
          <p:cNvSpPr/>
          <p:nvPr/>
        </p:nvSpPr>
        <p:spPr>
          <a:xfrm>
            <a:off x="539552" y="1700808"/>
            <a:ext cx="2304256" cy="4032448"/>
          </a:xfrm>
          <a:prstGeom prst="roundRect">
            <a:avLst/>
          </a:prstGeom>
          <a:solidFill>
            <a:srgbClr val="336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 smtClean="0"/>
              <a:t>Code System:</a:t>
            </a:r>
          </a:p>
          <a:p>
            <a:pPr algn="ctr"/>
            <a:r>
              <a:rPr lang="en-AU" dirty="0" smtClean="0"/>
              <a:t>Defines a set of concepts with a coherent meaning</a:t>
            </a:r>
            <a:br>
              <a:rPr lang="en-AU" dirty="0" smtClean="0"/>
            </a:br>
            <a:r>
              <a:rPr lang="en-AU" dirty="0" smtClean="0"/>
              <a:t/>
            </a:r>
            <a:br>
              <a:rPr lang="en-AU" dirty="0" smtClean="0"/>
            </a:br>
            <a:r>
              <a:rPr lang="en-AU" dirty="0" smtClean="0"/>
              <a:t>Code</a:t>
            </a:r>
            <a:br>
              <a:rPr lang="en-AU" dirty="0" smtClean="0"/>
            </a:br>
            <a:r>
              <a:rPr lang="en-AU" dirty="0" smtClean="0"/>
              <a:t>Display</a:t>
            </a:r>
          </a:p>
          <a:p>
            <a:pPr algn="ctr"/>
            <a:r>
              <a:rPr lang="en-AU" dirty="0" smtClean="0"/>
              <a:t>Definition</a:t>
            </a:r>
          </a:p>
        </p:txBody>
      </p:sp>
      <p:cxnSp>
        <p:nvCxnSpPr>
          <p:cNvPr id="8" name="Straight Arrow Connector 7"/>
          <p:cNvCxnSpPr>
            <a:stCxn id="5" idx="1"/>
          </p:cNvCxnSpPr>
          <p:nvPr/>
        </p:nvCxnSpPr>
        <p:spPr>
          <a:xfrm flipH="1">
            <a:off x="2843808" y="2672916"/>
            <a:ext cx="1008112" cy="324036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 rot="20673188">
            <a:off x="2750884" y="2442084"/>
            <a:ext cx="11939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>
                <a:solidFill>
                  <a:schemeClr val="tx1"/>
                </a:solidFill>
              </a:rPr>
              <a:t>Selects</a:t>
            </a:r>
            <a:endParaRPr lang="en-AU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5055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>
                <a:solidFill>
                  <a:srgbClr val="636360"/>
                </a:solidFill>
              </a:rPr>
              <a:t>Terminology Sub-system</a:t>
            </a:r>
            <a:endParaRPr lang="en-GB" dirty="0">
              <a:solidFill>
                <a:srgbClr val="636360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539552" y="1700808"/>
            <a:ext cx="2304256" cy="4032448"/>
          </a:xfrm>
          <a:prstGeom prst="roundRect">
            <a:avLst/>
          </a:prstGeom>
          <a:solidFill>
            <a:srgbClr val="336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 smtClean="0">
                <a:solidFill>
                  <a:schemeClr val="bg1"/>
                </a:solidFill>
              </a:rPr>
              <a:t>Code System:</a:t>
            </a:r>
          </a:p>
          <a:p>
            <a:pPr algn="ctr"/>
            <a:r>
              <a:rPr lang="en-AU" dirty="0" smtClean="0">
                <a:solidFill>
                  <a:schemeClr val="bg1"/>
                </a:solidFill>
              </a:rPr>
              <a:t>Defines a set of concepts with a coherent meaning</a:t>
            </a:r>
            <a:br>
              <a:rPr lang="en-AU" dirty="0" smtClean="0">
                <a:solidFill>
                  <a:schemeClr val="bg1"/>
                </a:solidFill>
              </a:rPr>
            </a:br>
            <a:r>
              <a:rPr lang="en-AU" dirty="0" smtClean="0">
                <a:solidFill>
                  <a:schemeClr val="bg1"/>
                </a:solidFill>
              </a:rPr>
              <a:t/>
            </a:r>
            <a:br>
              <a:rPr lang="en-AU" dirty="0" smtClean="0">
                <a:solidFill>
                  <a:schemeClr val="bg1"/>
                </a:solidFill>
              </a:rPr>
            </a:br>
            <a:r>
              <a:rPr lang="en-AU" dirty="0" smtClean="0">
                <a:solidFill>
                  <a:schemeClr val="bg1"/>
                </a:solidFill>
              </a:rPr>
              <a:t>Code</a:t>
            </a:r>
            <a:br>
              <a:rPr lang="en-AU" dirty="0" smtClean="0">
                <a:solidFill>
                  <a:schemeClr val="bg1"/>
                </a:solidFill>
              </a:rPr>
            </a:br>
            <a:r>
              <a:rPr lang="en-AU" dirty="0" smtClean="0">
                <a:solidFill>
                  <a:schemeClr val="bg1"/>
                </a:solidFill>
              </a:rPr>
              <a:t>Display</a:t>
            </a:r>
          </a:p>
          <a:p>
            <a:pPr algn="ctr"/>
            <a:r>
              <a:rPr lang="en-AU" dirty="0" smtClean="0">
                <a:solidFill>
                  <a:schemeClr val="bg1"/>
                </a:solidFill>
              </a:rPr>
              <a:t>Definition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6948264" y="1916832"/>
            <a:ext cx="1368152" cy="1512168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800" dirty="0" smtClean="0">
                <a:solidFill>
                  <a:srgbClr val="FFFFFF"/>
                </a:solidFill>
              </a:rPr>
              <a:t>Element Definition: </a:t>
            </a:r>
            <a:br>
              <a:rPr lang="en-AU" sz="1800" dirty="0" smtClean="0">
                <a:solidFill>
                  <a:srgbClr val="FFFFFF"/>
                </a:solidFill>
              </a:rPr>
            </a:br>
            <a:r>
              <a:rPr lang="en-AU" sz="1800" dirty="0" smtClean="0">
                <a:solidFill>
                  <a:srgbClr val="FFFFFF"/>
                </a:solidFill>
              </a:rPr>
              <a:t>Type and Value set reference</a:t>
            </a:r>
            <a:endParaRPr lang="en-AU" sz="1800" dirty="0">
              <a:solidFill>
                <a:srgbClr val="FFFFFF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3851920" y="1700808"/>
            <a:ext cx="2016224" cy="1944216"/>
          </a:xfrm>
          <a:prstGeom prst="round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000" dirty="0" smtClean="0">
                <a:solidFill>
                  <a:srgbClr val="FFFFFF"/>
                </a:solidFill>
              </a:rPr>
              <a:t>Value Set:</a:t>
            </a:r>
          </a:p>
          <a:p>
            <a:pPr algn="ctr"/>
            <a:r>
              <a:rPr lang="en-AU" sz="2000" dirty="0" smtClean="0">
                <a:solidFill>
                  <a:srgbClr val="FFFFFF"/>
                </a:solidFill>
              </a:rPr>
              <a:t>A selection of a set of codes for use in a particular context</a:t>
            </a:r>
            <a:endParaRPr lang="en-AU" sz="2000" dirty="0">
              <a:solidFill>
                <a:srgbClr val="FFFFFF"/>
              </a:solidFill>
            </a:endParaRPr>
          </a:p>
        </p:txBody>
      </p:sp>
      <p:cxnSp>
        <p:nvCxnSpPr>
          <p:cNvPr id="8" name="Straight Arrow Connector 7"/>
          <p:cNvCxnSpPr>
            <a:stCxn id="7" idx="1"/>
          </p:cNvCxnSpPr>
          <p:nvPr/>
        </p:nvCxnSpPr>
        <p:spPr>
          <a:xfrm flipH="1">
            <a:off x="2843808" y="2672916"/>
            <a:ext cx="1008112" cy="324036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 rot="20673188">
            <a:off x="2750884" y="2442084"/>
            <a:ext cx="11939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>
                <a:solidFill>
                  <a:srgbClr val="636360"/>
                </a:solidFill>
              </a:rPr>
              <a:t>Selects</a:t>
            </a:r>
            <a:endParaRPr lang="en-AU" dirty="0">
              <a:solidFill>
                <a:srgbClr val="636360"/>
              </a:solidFill>
            </a:endParaRPr>
          </a:p>
        </p:txBody>
      </p:sp>
      <p:cxnSp>
        <p:nvCxnSpPr>
          <p:cNvPr id="10" name="Straight Arrow Connector 9"/>
          <p:cNvCxnSpPr>
            <a:stCxn id="3" idx="1"/>
            <a:endCxn id="7" idx="3"/>
          </p:cNvCxnSpPr>
          <p:nvPr/>
        </p:nvCxnSpPr>
        <p:spPr>
          <a:xfrm flipH="1">
            <a:off x="5868144" y="2672916"/>
            <a:ext cx="1080120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060192" y="2237876"/>
            <a:ext cx="9545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>
                <a:solidFill>
                  <a:srgbClr val="636360"/>
                </a:solidFill>
              </a:rPr>
              <a:t>Binds</a:t>
            </a:r>
            <a:endParaRPr lang="en-AU" dirty="0">
              <a:solidFill>
                <a:srgbClr val="6363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423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Terminology Sub-system</a:t>
            </a:r>
            <a:endParaRPr lang="en-GB" dirty="0"/>
          </a:p>
        </p:txBody>
      </p:sp>
      <p:sp>
        <p:nvSpPr>
          <p:cNvPr id="6" name="Rounded Rectangle 5"/>
          <p:cNvSpPr/>
          <p:nvPr/>
        </p:nvSpPr>
        <p:spPr>
          <a:xfrm>
            <a:off x="539552" y="1700808"/>
            <a:ext cx="2304256" cy="4032448"/>
          </a:xfrm>
          <a:prstGeom prst="roundRect">
            <a:avLst/>
          </a:prstGeom>
          <a:solidFill>
            <a:srgbClr val="336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 smtClean="0"/>
              <a:t>Code System:</a:t>
            </a:r>
          </a:p>
          <a:p>
            <a:pPr algn="ctr"/>
            <a:r>
              <a:rPr lang="en-AU" dirty="0" smtClean="0"/>
              <a:t>Defines a set of concepts with a coherent meaning</a:t>
            </a:r>
            <a:br>
              <a:rPr lang="en-AU" dirty="0" smtClean="0"/>
            </a:br>
            <a:r>
              <a:rPr lang="en-AU" dirty="0" smtClean="0"/>
              <a:t/>
            </a:r>
            <a:br>
              <a:rPr lang="en-AU" dirty="0" smtClean="0"/>
            </a:br>
            <a:r>
              <a:rPr lang="en-AU" dirty="0" smtClean="0"/>
              <a:t>Code</a:t>
            </a:r>
            <a:br>
              <a:rPr lang="en-AU" dirty="0" smtClean="0"/>
            </a:br>
            <a:r>
              <a:rPr lang="en-AU" dirty="0" smtClean="0"/>
              <a:t>Display</a:t>
            </a:r>
          </a:p>
          <a:p>
            <a:pPr algn="ctr"/>
            <a:r>
              <a:rPr lang="en-AU" dirty="0" smtClean="0"/>
              <a:t>Definition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6948264" y="1916832"/>
            <a:ext cx="1368152" cy="1512168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800" dirty="0" smtClean="0"/>
              <a:t>Element Definition: </a:t>
            </a:r>
            <a:br>
              <a:rPr lang="en-AU" sz="1800" dirty="0" smtClean="0"/>
            </a:br>
            <a:r>
              <a:rPr lang="en-AU" sz="1800" dirty="0" smtClean="0"/>
              <a:t>Type and Value set reference</a:t>
            </a:r>
            <a:endParaRPr lang="en-AU" sz="1800" dirty="0"/>
          </a:p>
        </p:txBody>
      </p:sp>
      <p:sp>
        <p:nvSpPr>
          <p:cNvPr id="7" name="Rounded Rectangle 6"/>
          <p:cNvSpPr/>
          <p:nvPr/>
        </p:nvSpPr>
        <p:spPr>
          <a:xfrm>
            <a:off x="3851920" y="1700808"/>
            <a:ext cx="2016224" cy="1944216"/>
          </a:xfrm>
          <a:prstGeom prst="round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000" dirty="0" smtClean="0"/>
              <a:t>Value Set:</a:t>
            </a:r>
          </a:p>
          <a:p>
            <a:pPr algn="ctr"/>
            <a:r>
              <a:rPr lang="en-AU" sz="2000" dirty="0" smtClean="0"/>
              <a:t>A selection of a set of codes for use in a particular context</a:t>
            </a:r>
            <a:endParaRPr lang="en-AU" sz="2000" dirty="0"/>
          </a:p>
        </p:txBody>
      </p:sp>
      <p:cxnSp>
        <p:nvCxnSpPr>
          <p:cNvPr id="8" name="Straight Arrow Connector 7"/>
          <p:cNvCxnSpPr>
            <a:stCxn id="7" idx="1"/>
          </p:cNvCxnSpPr>
          <p:nvPr/>
        </p:nvCxnSpPr>
        <p:spPr>
          <a:xfrm flipH="1">
            <a:off x="2843808" y="2672916"/>
            <a:ext cx="1008112" cy="324036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 rot="20673188">
            <a:off x="2750884" y="2442084"/>
            <a:ext cx="11939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>
                <a:solidFill>
                  <a:srgbClr val="636360"/>
                </a:solidFill>
              </a:rPr>
              <a:t>Selects</a:t>
            </a:r>
            <a:endParaRPr lang="en-AU" dirty="0">
              <a:solidFill>
                <a:srgbClr val="636360"/>
              </a:solidFill>
            </a:endParaRPr>
          </a:p>
        </p:txBody>
      </p:sp>
      <p:cxnSp>
        <p:nvCxnSpPr>
          <p:cNvPr id="10" name="Straight Arrow Connector 9"/>
          <p:cNvCxnSpPr>
            <a:stCxn id="3" idx="1"/>
            <a:endCxn id="7" idx="3"/>
          </p:cNvCxnSpPr>
          <p:nvPr/>
        </p:nvCxnSpPr>
        <p:spPr>
          <a:xfrm flipH="1">
            <a:off x="5868144" y="2672916"/>
            <a:ext cx="1080120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060192" y="2237876"/>
            <a:ext cx="9545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>
                <a:solidFill>
                  <a:srgbClr val="636360"/>
                </a:solidFill>
              </a:rPr>
              <a:t>Binds</a:t>
            </a:r>
            <a:endParaRPr lang="en-AU" dirty="0">
              <a:solidFill>
                <a:srgbClr val="636360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5292080" y="4210242"/>
            <a:ext cx="2251720" cy="1512168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800" dirty="0" smtClean="0"/>
              <a:t>Element: </a:t>
            </a:r>
            <a:br>
              <a:rPr lang="en-AU" sz="1800" dirty="0" smtClean="0"/>
            </a:br>
            <a:r>
              <a:rPr lang="en-AU" sz="1800" dirty="0" smtClean="0"/>
              <a:t>code/</a:t>
            </a:r>
            <a:br>
              <a:rPr lang="en-AU" sz="1800" dirty="0" smtClean="0"/>
            </a:br>
            <a:r>
              <a:rPr lang="en-AU" sz="1800" dirty="0" smtClean="0"/>
              <a:t>Coding/</a:t>
            </a:r>
            <a:br>
              <a:rPr lang="en-AU" sz="1800" dirty="0" smtClean="0"/>
            </a:br>
            <a:r>
              <a:rPr lang="en-AU" sz="1800" dirty="0" err="1" smtClean="0"/>
              <a:t>CodeableConcept</a:t>
            </a:r>
            <a:endParaRPr lang="en-AU" sz="1800" dirty="0"/>
          </a:p>
        </p:txBody>
      </p:sp>
      <p:cxnSp>
        <p:nvCxnSpPr>
          <p:cNvPr id="13" name="Straight Arrow Connector 12"/>
          <p:cNvCxnSpPr>
            <a:stCxn id="12" idx="1"/>
          </p:cNvCxnSpPr>
          <p:nvPr/>
        </p:nvCxnSpPr>
        <p:spPr>
          <a:xfrm flipH="1" flipV="1">
            <a:off x="2843808" y="4797152"/>
            <a:ext cx="2448272" cy="169174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 rot="265546">
            <a:off x="3135245" y="4355350"/>
            <a:ext cx="14333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>
                <a:solidFill>
                  <a:schemeClr val="tx1"/>
                </a:solidFill>
              </a:rPr>
              <a:t>Refers to</a:t>
            </a:r>
            <a:endParaRPr lang="en-AU" dirty="0">
              <a:solidFill>
                <a:schemeClr val="tx1"/>
              </a:solidFill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6948264" y="3429000"/>
            <a:ext cx="504056" cy="781242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7196093" y="3754690"/>
            <a:ext cx="15187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>
                <a:solidFill>
                  <a:srgbClr val="636360"/>
                </a:solidFill>
              </a:rPr>
              <a:t>Conforms</a:t>
            </a:r>
            <a:endParaRPr lang="en-AU" dirty="0">
              <a:solidFill>
                <a:srgbClr val="6363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2355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ValueSet for condition.code</a:t>
            </a:r>
            <a:endParaRPr lang="en-GB" dirty="0"/>
          </a:p>
        </p:txBody>
      </p:sp>
      <p:sp>
        <p:nvSpPr>
          <p:cNvPr id="4" name="Rectangle 3"/>
          <p:cNvSpPr/>
          <p:nvPr/>
        </p:nvSpPr>
        <p:spPr>
          <a:xfrm>
            <a:off x="539552" y="2081748"/>
            <a:ext cx="3888432" cy="39395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b="1" dirty="0">
                <a:solidFill>
                  <a:srgbClr val="636360"/>
                </a:solidFill>
              </a:rPr>
              <a:t>{</a:t>
            </a:r>
          </a:p>
          <a:p>
            <a:r>
              <a:rPr lang="en-US" sz="1000" b="1" dirty="0">
                <a:solidFill>
                  <a:srgbClr val="636360"/>
                </a:solidFill>
              </a:rPr>
              <a:t>  "</a:t>
            </a:r>
            <a:r>
              <a:rPr lang="en-US" sz="1000" b="1" dirty="0" err="1">
                <a:solidFill>
                  <a:srgbClr val="636360"/>
                </a:solidFill>
              </a:rPr>
              <a:t>resourceType</a:t>
            </a:r>
            <a:r>
              <a:rPr lang="en-US" sz="1000" b="1" dirty="0">
                <a:solidFill>
                  <a:srgbClr val="636360"/>
                </a:solidFill>
              </a:rPr>
              <a:t>": "ValueSet",</a:t>
            </a:r>
          </a:p>
          <a:p>
            <a:r>
              <a:rPr lang="en-US" sz="1000" b="1" dirty="0">
                <a:solidFill>
                  <a:srgbClr val="636360"/>
                </a:solidFill>
              </a:rPr>
              <a:t>  "id": "</a:t>
            </a:r>
            <a:r>
              <a:rPr lang="en-US" sz="1000" b="1" dirty="0" err="1">
                <a:solidFill>
                  <a:srgbClr val="636360"/>
                </a:solidFill>
              </a:rPr>
              <a:t>valueset</a:t>
            </a:r>
            <a:r>
              <a:rPr lang="en-US" sz="1000" b="1" dirty="0">
                <a:solidFill>
                  <a:srgbClr val="636360"/>
                </a:solidFill>
              </a:rPr>
              <a:t>-condition-code",</a:t>
            </a:r>
          </a:p>
          <a:p>
            <a:r>
              <a:rPr lang="en-US" sz="1000" b="1" dirty="0">
                <a:solidFill>
                  <a:srgbClr val="636360"/>
                </a:solidFill>
              </a:rPr>
              <a:t>  "meta": {</a:t>
            </a:r>
          </a:p>
          <a:p>
            <a:r>
              <a:rPr lang="en-US" sz="1000" b="1" dirty="0">
                <a:solidFill>
                  <a:srgbClr val="636360"/>
                </a:solidFill>
              </a:rPr>
              <a:t>    "</a:t>
            </a:r>
            <a:r>
              <a:rPr lang="en-US" sz="1000" b="1" dirty="0" err="1">
                <a:solidFill>
                  <a:srgbClr val="636360"/>
                </a:solidFill>
              </a:rPr>
              <a:t>versionId</a:t>
            </a:r>
            <a:r>
              <a:rPr lang="en-US" sz="1000" b="1" dirty="0">
                <a:solidFill>
                  <a:srgbClr val="636360"/>
                </a:solidFill>
              </a:rPr>
              <a:t>": "1",</a:t>
            </a:r>
          </a:p>
          <a:p>
            <a:r>
              <a:rPr lang="en-US" sz="1000" b="1" dirty="0">
                <a:solidFill>
                  <a:srgbClr val="636360"/>
                </a:solidFill>
              </a:rPr>
              <a:t>    "</a:t>
            </a:r>
            <a:r>
              <a:rPr lang="en-US" sz="1000" b="1" dirty="0" err="1">
                <a:solidFill>
                  <a:srgbClr val="636360"/>
                </a:solidFill>
              </a:rPr>
              <a:t>lastUpdated</a:t>
            </a:r>
            <a:r>
              <a:rPr lang="en-US" sz="1000" b="1" dirty="0">
                <a:solidFill>
                  <a:srgbClr val="636360"/>
                </a:solidFill>
              </a:rPr>
              <a:t>": "2015-05-08T16:18:23Z",</a:t>
            </a:r>
          </a:p>
          <a:p>
            <a:r>
              <a:rPr lang="en-US" sz="1000" b="1" dirty="0" smtClean="0">
                <a:solidFill>
                  <a:srgbClr val="636360"/>
                </a:solidFill>
              </a:rPr>
              <a:t>   }</a:t>
            </a:r>
            <a:r>
              <a:rPr lang="en-US" sz="1000" b="1" dirty="0">
                <a:solidFill>
                  <a:srgbClr val="636360"/>
                </a:solidFill>
              </a:rPr>
              <a:t>,</a:t>
            </a:r>
          </a:p>
          <a:p>
            <a:r>
              <a:rPr lang="en-US" sz="1000" b="1" dirty="0">
                <a:solidFill>
                  <a:srgbClr val="636360"/>
                </a:solidFill>
              </a:rPr>
              <a:t>  "text": {</a:t>
            </a:r>
          </a:p>
          <a:p>
            <a:r>
              <a:rPr lang="en-US" sz="1000" b="1" dirty="0">
                <a:solidFill>
                  <a:srgbClr val="636360"/>
                </a:solidFill>
              </a:rPr>
              <a:t>    "status": "generated",</a:t>
            </a:r>
          </a:p>
          <a:p>
            <a:r>
              <a:rPr lang="en-US" sz="1000" b="1" dirty="0">
                <a:solidFill>
                  <a:srgbClr val="636360"/>
                </a:solidFill>
              </a:rPr>
              <a:t>    "div": </a:t>
            </a:r>
            <a:r>
              <a:rPr lang="en-US" sz="1000" b="1" dirty="0" smtClean="0">
                <a:solidFill>
                  <a:srgbClr val="636360"/>
                </a:solidFill>
              </a:rPr>
              <a:t>”</a:t>
            </a:r>
            <a:r>
              <a:rPr lang="en-US" sz="1000" b="1" dirty="0" err="1" smtClean="0">
                <a:solidFill>
                  <a:srgbClr val="636360"/>
                </a:solidFill>
              </a:rPr>
              <a:t>Condition.code</a:t>
            </a:r>
            <a:r>
              <a:rPr lang="en-US" sz="1000" b="1" dirty="0" smtClean="0">
                <a:solidFill>
                  <a:srgbClr val="636360"/>
                </a:solidFill>
              </a:rPr>
              <a:t> sample ValueSet"</a:t>
            </a:r>
            <a:endParaRPr lang="en-US" sz="1000" b="1" dirty="0">
              <a:solidFill>
                <a:srgbClr val="636360"/>
              </a:solidFill>
            </a:endParaRPr>
          </a:p>
          <a:p>
            <a:r>
              <a:rPr lang="en-US" sz="1000" b="1" dirty="0">
                <a:solidFill>
                  <a:srgbClr val="636360"/>
                </a:solidFill>
              </a:rPr>
              <a:t>  },</a:t>
            </a:r>
          </a:p>
          <a:p>
            <a:r>
              <a:rPr lang="en-US" sz="1000" b="1" dirty="0" smtClean="0">
                <a:solidFill>
                  <a:srgbClr val="636360"/>
                </a:solidFill>
              </a:rPr>
              <a:t>"</a:t>
            </a:r>
            <a:r>
              <a:rPr lang="en-US" sz="1000" b="1" dirty="0" err="1">
                <a:solidFill>
                  <a:srgbClr val="636360"/>
                </a:solidFill>
              </a:rPr>
              <a:t>url</a:t>
            </a:r>
            <a:r>
              <a:rPr lang="en-US" sz="1000" b="1" dirty="0">
                <a:solidFill>
                  <a:srgbClr val="636360"/>
                </a:solidFill>
              </a:rPr>
              <a:t>": "http://hl7.org/</a:t>
            </a:r>
            <a:r>
              <a:rPr lang="en-US" sz="1000" b="1" dirty="0" err="1">
                <a:solidFill>
                  <a:srgbClr val="636360"/>
                </a:solidFill>
              </a:rPr>
              <a:t>fhir</a:t>
            </a:r>
            <a:r>
              <a:rPr lang="en-US" sz="1000" b="1" dirty="0">
                <a:solidFill>
                  <a:srgbClr val="636360"/>
                </a:solidFill>
              </a:rPr>
              <a:t>/</a:t>
            </a:r>
            <a:r>
              <a:rPr lang="en-US" sz="1000" b="1" dirty="0" err="1">
                <a:solidFill>
                  <a:srgbClr val="636360"/>
                </a:solidFill>
              </a:rPr>
              <a:t>vs</a:t>
            </a:r>
            <a:r>
              <a:rPr lang="en-US" sz="1000" b="1" dirty="0">
                <a:solidFill>
                  <a:srgbClr val="636360"/>
                </a:solidFill>
              </a:rPr>
              <a:t>/condition-code",</a:t>
            </a:r>
          </a:p>
          <a:p>
            <a:r>
              <a:rPr lang="en-US" sz="1000" b="1" dirty="0">
                <a:solidFill>
                  <a:srgbClr val="636360"/>
                </a:solidFill>
              </a:rPr>
              <a:t>  "version": "0.5.0",</a:t>
            </a:r>
          </a:p>
          <a:p>
            <a:r>
              <a:rPr lang="en-US" sz="1000" b="1" dirty="0">
                <a:solidFill>
                  <a:srgbClr val="636360"/>
                </a:solidFill>
              </a:rPr>
              <a:t>  "name": "Condition/Problem/Diagnosis Codes",</a:t>
            </a:r>
          </a:p>
          <a:p>
            <a:r>
              <a:rPr lang="en-US" sz="1000" b="1" dirty="0">
                <a:solidFill>
                  <a:srgbClr val="636360"/>
                </a:solidFill>
              </a:rPr>
              <a:t>  "publisher": "FHIR Project team",</a:t>
            </a:r>
          </a:p>
          <a:p>
            <a:r>
              <a:rPr lang="en-US" sz="1000" b="1" dirty="0">
                <a:solidFill>
                  <a:srgbClr val="636360"/>
                </a:solidFill>
              </a:rPr>
              <a:t>  "contact": [</a:t>
            </a:r>
          </a:p>
          <a:p>
            <a:r>
              <a:rPr lang="en-US" sz="1000" b="1" dirty="0">
                <a:solidFill>
                  <a:srgbClr val="636360"/>
                </a:solidFill>
              </a:rPr>
              <a:t>    {</a:t>
            </a:r>
          </a:p>
          <a:p>
            <a:r>
              <a:rPr lang="en-US" sz="1000" b="1" dirty="0">
                <a:solidFill>
                  <a:srgbClr val="636360"/>
                </a:solidFill>
              </a:rPr>
              <a:t>      "telecom": [</a:t>
            </a:r>
          </a:p>
          <a:p>
            <a:r>
              <a:rPr lang="en-US" sz="1000" b="1" dirty="0">
                <a:solidFill>
                  <a:srgbClr val="636360"/>
                </a:solidFill>
              </a:rPr>
              <a:t>        {</a:t>
            </a:r>
          </a:p>
          <a:p>
            <a:r>
              <a:rPr lang="en-US" sz="1000" b="1" dirty="0">
                <a:solidFill>
                  <a:srgbClr val="636360"/>
                </a:solidFill>
              </a:rPr>
              <a:t>          "system": "</a:t>
            </a:r>
            <a:r>
              <a:rPr lang="en-US" sz="1000" b="1" dirty="0" err="1">
                <a:solidFill>
                  <a:srgbClr val="636360"/>
                </a:solidFill>
              </a:rPr>
              <a:t>url</a:t>
            </a:r>
            <a:r>
              <a:rPr lang="en-US" sz="1000" b="1" dirty="0">
                <a:solidFill>
                  <a:srgbClr val="636360"/>
                </a:solidFill>
              </a:rPr>
              <a:t>",</a:t>
            </a:r>
          </a:p>
          <a:p>
            <a:r>
              <a:rPr lang="en-US" sz="1000" b="1" dirty="0">
                <a:solidFill>
                  <a:srgbClr val="636360"/>
                </a:solidFill>
              </a:rPr>
              <a:t>          "value": "http://hl7.org/</a:t>
            </a:r>
            <a:r>
              <a:rPr lang="en-US" sz="1000" b="1" dirty="0" err="1">
                <a:solidFill>
                  <a:srgbClr val="636360"/>
                </a:solidFill>
              </a:rPr>
              <a:t>fhir</a:t>
            </a:r>
            <a:r>
              <a:rPr lang="en-US" sz="1000" b="1" dirty="0">
                <a:solidFill>
                  <a:srgbClr val="636360"/>
                </a:solidFill>
              </a:rPr>
              <a:t>"</a:t>
            </a:r>
          </a:p>
          <a:p>
            <a:r>
              <a:rPr lang="en-US" sz="1000" b="1" dirty="0">
                <a:solidFill>
                  <a:srgbClr val="636360"/>
                </a:solidFill>
              </a:rPr>
              <a:t>        }</a:t>
            </a:r>
          </a:p>
          <a:p>
            <a:r>
              <a:rPr lang="en-US" sz="1000" b="1" dirty="0">
                <a:solidFill>
                  <a:srgbClr val="636360"/>
                </a:solidFill>
              </a:rPr>
              <a:t>      ]</a:t>
            </a:r>
          </a:p>
          <a:p>
            <a:r>
              <a:rPr lang="en-US" sz="1000" b="1" dirty="0">
                <a:solidFill>
                  <a:srgbClr val="636360"/>
                </a:solidFill>
              </a:rPr>
              <a:t>    }</a:t>
            </a:r>
          </a:p>
          <a:p>
            <a:r>
              <a:rPr lang="en-US" sz="1000" b="1" dirty="0">
                <a:solidFill>
                  <a:srgbClr val="636360"/>
                </a:solidFill>
              </a:rPr>
              <a:t>  ]</a:t>
            </a:r>
            <a:r>
              <a:rPr lang="en-US" sz="1000" b="1" dirty="0" smtClean="0">
                <a:solidFill>
                  <a:srgbClr val="636360"/>
                </a:solidFill>
              </a:rPr>
              <a:t>,</a:t>
            </a:r>
            <a:endParaRPr lang="en-US" sz="1000" b="1" dirty="0">
              <a:solidFill>
                <a:srgbClr val="63636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004048" y="2062003"/>
            <a:ext cx="324036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b="1" dirty="0" smtClean="0">
                <a:solidFill>
                  <a:srgbClr val="636360"/>
                </a:solidFill>
              </a:rPr>
              <a:t>"</a:t>
            </a:r>
            <a:r>
              <a:rPr lang="en-US" sz="1000" b="1" dirty="0">
                <a:solidFill>
                  <a:srgbClr val="636360"/>
                </a:solidFill>
              </a:rPr>
              <a:t>description": "Example value set for Condition/Problem/Diagnosis codes",</a:t>
            </a:r>
          </a:p>
          <a:p>
            <a:r>
              <a:rPr lang="en-US" sz="1000" b="1" dirty="0">
                <a:solidFill>
                  <a:srgbClr val="636360"/>
                </a:solidFill>
              </a:rPr>
              <a:t>  "copyright": "This value set includes content from SNOMED CT, which is copyright © 2002+ International Health Terminology Standards Development </a:t>
            </a:r>
            <a:r>
              <a:rPr lang="en-US" sz="1000" b="1" dirty="0" err="1">
                <a:solidFill>
                  <a:srgbClr val="636360"/>
                </a:solidFill>
              </a:rPr>
              <a:t>Organisation</a:t>
            </a:r>
            <a:r>
              <a:rPr lang="en-US" sz="1000" b="1" dirty="0">
                <a:solidFill>
                  <a:srgbClr val="636360"/>
                </a:solidFill>
              </a:rPr>
              <a:t> (IHTSDO), and distributed by agreement between IHTSDO and HL7. Implementer use of SNOMED CT is not covered by this agreement",</a:t>
            </a:r>
          </a:p>
          <a:p>
            <a:r>
              <a:rPr lang="en-US" sz="1000" b="1" dirty="0">
                <a:solidFill>
                  <a:srgbClr val="636360"/>
                </a:solidFill>
              </a:rPr>
              <a:t>  "status": "draft",</a:t>
            </a:r>
          </a:p>
          <a:p>
            <a:r>
              <a:rPr lang="en-US" sz="1000" b="1" dirty="0">
                <a:solidFill>
                  <a:srgbClr val="636360"/>
                </a:solidFill>
              </a:rPr>
              <a:t>  "experimental": true,</a:t>
            </a:r>
          </a:p>
          <a:p>
            <a:r>
              <a:rPr lang="en-US" sz="1000" b="1" dirty="0">
                <a:solidFill>
                  <a:srgbClr val="636360"/>
                </a:solidFill>
              </a:rPr>
              <a:t>  "compose": {</a:t>
            </a:r>
          </a:p>
          <a:p>
            <a:r>
              <a:rPr lang="en-US" sz="1000" b="1" dirty="0">
                <a:solidFill>
                  <a:srgbClr val="636360"/>
                </a:solidFill>
              </a:rPr>
              <a:t>    "include": [</a:t>
            </a:r>
          </a:p>
          <a:p>
            <a:r>
              <a:rPr lang="en-US" sz="1000" b="1" dirty="0">
                <a:solidFill>
                  <a:srgbClr val="636360"/>
                </a:solidFill>
              </a:rPr>
              <a:t>      {</a:t>
            </a:r>
          </a:p>
          <a:p>
            <a:r>
              <a:rPr lang="en-US" sz="1000" b="1" dirty="0">
                <a:solidFill>
                  <a:srgbClr val="636360"/>
                </a:solidFill>
              </a:rPr>
              <a:t>        "system": "http://</a:t>
            </a:r>
            <a:r>
              <a:rPr lang="en-US" sz="1000" b="1" dirty="0" err="1">
                <a:solidFill>
                  <a:srgbClr val="636360"/>
                </a:solidFill>
              </a:rPr>
              <a:t>snomed.info</a:t>
            </a:r>
            <a:r>
              <a:rPr lang="en-US" sz="1000" b="1" dirty="0">
                <a:solidFill>
                  <a:srgbClr val="636360"/>
                </a:solidFill>
              </a:rPr>
              <a:t>/</a:t>
            </a:r>
            <a:r>
              <a:rPr lang="en-US" sz="1000" b="1" dirty="0" err="1">
                <a:solidFill>
                  <a:srgbClr val="636360"/>
                </a:solidFill>
              </a:rPr>
              <a:t>sct</a:t>
            </a:r>
            <a:r>
              <a:rPr lang="en-US" sz="1000" b="1" dirty="0">
                <a:solidFill>
                  <a:srgbClr val="636360"/>
                </a:solidFill>
              </a:rPr>
              <a:t>",</a:t>
            </a:r>
          </a:p>
          <a:p>
            <a:r>
              <a:rPr lang="en-US" sz="1000" b="1" dirty="0">
                <a:solidFill>
                  <a:srgbClr val="636360"/>
                </a:solidFill>
              </a:rPr>
              <a:t>        "filter": [</a:t>
            </a:r>
          </a:p>
          <a:p>
            <a:r>
              <a:rPr lang="en-US" sz="1000" b="1" dirty="0">
                <a:solidFill>
                  <a:srgbClr val="636360"/>
                </a:solidFill>
              </a:rPr>
              <a:t>          {</a:t>
            </a:r>
          </a:p>
          <a:p>
            <a:r>
              <a:rPr lang="en-US" sz="1000" b="1" dirty="0">
                <a:solidFill>
                  <a:srgbClr val="636360"/>
                </a:solidFill>
              </a:rPr>
              <a:t>            "property": "concept",</a:t>
            </a:r>
          </a:p>
          <a:p>
            <a:r>
              <a:rPr lang="en-US" sz="1000" b="1" dirty="0" smtClean="0">
                <a:solidFill>
                  <a:srgbClr val="636360"/>
                </a:solidFill>
              </a:rPr>
              <a:t>	"</a:t>
            </a:r>
            <a:r>
              <a:rPr lang="en-US" sz="1000" b="1" dirty="0">
                <a:solidFill>
                  <a:srgbClr val="636360"/>
                </a:solidFill>
              </a:rPr>
              <a:t>op": "is-a",</a:t>
            </a:r>
          </a:p>
          <a:p>
            <a:r>
              <a:rPr lang="en-US" sz="1000" b="1" dirty="0">
                <a:solidFill>
                  <a:srgbClr val="636360"/>
                </a:solidFill>
              </a:rPr>
              <a:t>            "value": "404684003"</a:t>
            </a:r>
          </a:p>
          <a:p>
            <a:r>
              <a:rPr lang="en-US" sz="1000" b="1" dirty="0">
                <a:solidFill>
                  <a:srgbClr val="636360"/>
                </a:solidFill>
              </a:rPr>
              <a:t>          }</a:t>
            </a:r>
          </a:p>
          <a:p>
            <a:r>
              <a:rPr lang="en-US" sz="1000" b="1" dirty="0">
                <a:solidFill>
                  <a:srgbClr val="636360"/>
                </a:solidFill>
              </a:rPr>
              <a:t>        ]</a:t>
            </a:r>
          </a:p>
          <a:p>
            <a:r>
              <a:rPr lang="en-US" sz="1000" b="1" dirty="0">
                <a:solidFill>
                  <a:srgbClr val="636360"/>
                </a:solidFill>
              </a:rPr>
              <a:t>      }</a:t>
            </a:r>
          </a:p>
          <a:p>
            <a:r>
              <a:rPr lang="en-US" sz="1000" b="1" dirty="0">
                <a:solidFill>
                  <a:srgbClr val="636360"/>
                </a:solidFill>
              </a:rPr>
              <a:t>    ]</a:t>
            </a:r>
          </a:p>
          <a:p>
            <a:r>
              <a:rPr lang="en-US" sz="1000" b="1" dirty="0">
                <a:solidFill>
                  <a:srgbClr val="636360"/>
                </a:solidFill>
              </a:rPr>
              <a:t>  }</a:t>
            </a:r>
          </a:p>
          <a:p>
            <a:r>
              <a:rPr lang="en-US" sz="1000" b="1" dirty="0">
                <a:solidFill>
                  <a:srgbClr val="636360"/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446349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Level Setting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800" dirty="0" smtClean="0"/>
              <a:t>Should be familiar with basics of FHIR – from Introduction to FHIR or equivalent presentation or experience</a:t>
            </a:r>
          </a:p>
          <a:p>
            <a:r>
              <a:rPr lang="en-GB" sz="2800" dirty="0" smtClean="0"/>
              <a:t>This presentation will drill a little deeper into FHIR resources, REST, profiling, messaging, documents, XML and JSON syntax, etc.</a:t>
            </a:r>
          </a:p>
          <a:p>
            <a:r>
              <a:rPr lang="en-GB" sz="2800" dirty="0" smtClean="0"/>
              <a:t>Will get through as much as we can . . . </a:t>
            </a:r>
            <a:endParaRPr lang="en-GB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6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517997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Terminology Server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00808"/>
            <a:ext cx="8229600" cy="3960440"/>
          </a:xfrm>
        </p:spPr>
        <p:txBody>
          <a:bodyPr>
            <a:normAutofit/>
          </a:bodyPr>
          <a:lstStyle/>
          <a:p>
            <a:r>
              <a:rPr lang="en-GB" smtClean="0"/>
              <a:t>Provides ‘services’ for consumers to access terminology</a:t>
            </a:r>
          </a:p>
          <a:p>
            <a:pPr lvl="1"/>
            <a:r>
              <a:rPr lang="en-GB" smtClean="0"/>
              <a:t>Hide the complex stuff from a consumer</a:t>
            </a:r>
          </a:p>
          <a:p>
            <a:r>
              <a:rPr lang="en-GB" smtClean="0"/>
              <a:t>Uses Operations framework</a:t>
            </a:r>
          </a:p>
          <a:p>
            <a:pPr lvl="1"/>
            <a:r>
              <a:rPr lang="en-GB" smtClean="0"/>
              <a:t>Get definition for a concept</a:t>
            </a:r>
          </a:p>
          <a:p>
            <a:pPr lvl="1"/>
            <a:r>
              <a:rPr lang="en-GB" smtClean="0"/>
              <a:t>Find a concept</a:t>
            </a:r>
          </a:p>
          <a:p>
            <a:pPr lvl="2"/>
            <a:r>
              <a:rPr lang="en-GB" smtClean="0"/>
              <a:t>Within a ValueSet</a:t>
            </a:r>
          </a:p>
          <a:p>
            <a:pPr marL="0" indent="0">
              <a:buNone/>
            </a:pPr>
            <a:endParaRPr lang="en-GB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2771800" y="5805264"/>
            <a:ext cx="60149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http://hl7.org/</a:t>
            </a:r>
            <a:r>
              <a:rPr lang="en-US" sz="2000" dirty="0" err="1">
                <a:solidFill>
                  <a:schemeClr val="tx1"/>
                </a:solidFill>
              </a:rPr>
              <a:t>fhir</a:t>
            </a:r>
            <a:r>
              <a:rPr lang="en-US" sz="2000" dirty="0">
                <a:solidFill>
                  <a:schemeClr val="tx1"/>
                </a:solidFill>
              </a:rPr>
              <a:t>/2015May/terminology-</a:t>
            </a:r>
            <a:r>
              <a:rPr lang="en-US" sz="2000" dirty="0" err="1">
                <a:solidFill>
                  <a:schemeClr val="tx1"/>
                </a:solidFill>
              </a:rPr>
              <a:t>service.html</a:t>
            </a:r>
            <a:endParaRPr lang="en-US" sz="2000" dirty="0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6296" y="2332608"/>
            <a:ext cx="936104" cy="14429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4368" y="2620641"/>
            <a:ext cx="1015498" cy="79208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82823" y="4420840"/>
            <a:ext cx="878767" cy="1320552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V="1">
            <a:off x="5734951" y="3844776"/>
            <a:ext cx="1368152" cy="8640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2"/>
          <p:cNvSpPr txBox="1">
            <a:spLocks/>
          </p:cNvSpPr>
          <p:nvPr/>
        </p:nvSpPr>
        <p:spPr>
          <a:xfrm>
            <a:off x="6094991" y="4077072"/>
            <a:ext cx="1800200" cy="136815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 smtClean="0"/>
              <a:t>Find Terms</a:t>
            </a:r>
          </a:p>
          <a:p>
            <a:r>
              <a:rPr lang="en-US" b="0" dirty="0" smtClean="0"/>
              <a:t>Get Term Definition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11215" y="5140920"/>
            <a:ext cx="998331" cy="664344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>
            <a:off x="7751175" y="3772768"/>
            <a:ext cx="648072" cy="129614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5912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Exercise: Build a Resource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clinFHIR</a:t>
            </a:r>
          </a:p>
          <a:p>
            <a:pPr lvl="1"/>
            <a:r>
              <a:rPr lang="en-GB" dirty="0" smtClean="0"/>
              <a:t>Resource builder (Condition)</a:t>
            </a:r>
          </a:p>
          <a:p>
            <a:pPr lvl="1"/>
            <a:r>
              <a:rPr lang="en-GB" dirty="0" smtClean="0"/>
              <a:t>Uses Terminology Server</a:t>
            </a:r>
          </a:p>
          <a:p>
            <a:pPr lvl="1"/>
            <a:r>
              <a:rPr lang="en-GB" dirty="0" err="1" smtClean="0"/>
              <a:t>Condition.code</a:t>
            </a:r>
            <a:endParaRPr lang="en-GB" dirty="0" smtClean="0"/>
          </a:p>
          <a:p>
            <a:pPr lvl="2"/>
            <a:r>
              <a:rPr lang="en-GB" dirty="0" smtClean="0"/>
              <a:t>Explore data set</a:t>
            </a:r>
          </a:p>
          <a:p>
            <a:pPr lvl="1"/>
            <a:r>
              <a:rPr lang="en-GB" dirty="0" smtClean="0"/>
              <a:t>Direct REST query from filter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26678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resource misc.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0" y="6303963"/>
            <a:ext cx="720725" cy="220662"/>
          </a:xfrm>
          <a:prstGeom prst="rect">
            <a:avLst/>
          </a:prstGeom>
        </p:spPr>
        <p:txBody>
          <a:bodyPr/>
          <a:lstStyle/>
          <a:p>
            <a:fld id="{5CC3E5C4-3E2B-40F1-9F2B-C46CEB0C88DF}" type="slidenum">
              <a:rPr lang="en-CA" smtClean="0"/>
              <a:pPr/>
              <a:t>62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853159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Tags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400" dirty="0" smtClean="0"/>
              <a:t>Contain metadata about resources</a:t>
            </a:r>
          </a:p>
          <a:p>
            <a:pPr lvl="1"/>
            <a:r>
              <a:rPr lang="en-GB" sz="2000" dirty="0" smtClean="0"/>
              <a:t>Beyond ID, version &amp; date</a:t>
            </a:r>
          </a:p>
          <a:p>
            <a:r>
              <a:rPr lang="en-GB" sz="2400" dirty="0" smtClean="0"/>
              <a:t>Used for different purposes:</a:t>
            </a:r>
          </a:p>
          <a:p>
            <a:pPr lvl="1"/>
            <a:r>
              <a:rPr lang="en-GB" sz="2000" dirty="0" smtClean="0"/>
              <a:t>Compliance to Profile </a:t>
            </a:r>
          </a:p>
          <a:p>
            <a:pPr lvl="1"/>
            <a:r>
              <a:rPr lang="en-GB" sz="2000" dirty="0" smtClean="0"/>
              <a:t>Security – e.g. sensitivity of resource</a:t>
            </a:r>
          </a:p>
          <a:p>
            <a:pPr lvl="1"/>
            <a:r>
              <a:rPr lang="en-GB" sz="2000" dirty="0" smtClean="0"/>
              <a:t>User defined</a:t>
            </a:r>
          </a:p>
          <a:p>
            <a:r>
              <a:rPr lang="en-GB" sz="2400" dirty="0" smtClean="0"/>
              <a:t>Transported in different ways:</a:t>
            </a:r>
          </a:p>
          <a:p>
            <a:pPr lvl="1"/>
            <a:r>
              <a:rPr lang="en-GB" sz="2000" dirty="0" smtClean="0"/>
              <a:t>REST – as an HTTP header</a:t>
            </a:r>
          </a:p>
          <a:p>
            <a:pPr lvl="1"/>
            <a:r>
              <a:rPr lang="en-GB" sz="2000" dirty="0" smtClean="0"/>
              <a:t>In a bundle (document, message, transaction) - in the metadata  element of the resource or the bundle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4223383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REST service interface</a:t>
            </a:r>
            <a:endParaRPr lang="en-GB" dirty="0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mtClean="0"/>
              <a:t>How FHIR uses RESTful principles to communicate Resources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2773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mtClean="0"/>
              <a:t>Paradigms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mtClean="0"/>
              <a:t>FHIR supports 4 interoperability paradigms</a:t>
            </a:r>
            <a:endParaRPr lang="en-GB" dirty="0" smtClean="0"/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2406813818"/>
              </p:ext>
            </p:extLst>
          </p:nvPr>
        </p:nvGraphicFramePr>
        <p:xfrm>
          <a:off x="323528" y="2348880"/>
          <a:ext cx="4824536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74" name="Group 73"/>
          <p:cNvGrpSpPr/>
          <p:nvPr/>
        </p:nvGrpSpPr>
        <p:grpSpPr>
          <a:xfrm rot="16200000">
            <a:off x="6548069" y="2452741"/>
            <a:ext cx="1162889" cy="1221681"/>
            <a:chOff x="874590" y="280564"/>
            <a:chExt cx="2756393" cy="2788444"/>
          </a:xfrm>
        </p:grpSpPr>
        <p:grpSp>
          <p:nvGrpSpPr>
            <p:cNvPr id="75" name="Group 74"/>
            <p:cNvGrpSpPr/>
            <p:nvPr/>
          </p:nvGrpSpPr>
          <p:grpSpPr>
            <a:xfrm>
              <a:off x="1425869" y="1953630"/>
              <a:ext cx="1102557" cy="1115378"/>
              <a:chOff x="1763688" y="3573016"/>
              <a:chExt cx="1440160" cy="1440160"/>
            </a:xfrm>
          </p:grpSpPr>
          <p:sp>
            <p:nvSpPr>
              <p:cNvPr id="105" name="Rectangle 104"/>
              <p:cNvSpPr/>
              <p:nvPr/>
            </p:nvSpPr>
            <p:spPr>
              <a:xfrm>
                <a:off x="1763688" y="4293096"/>
                <a:ext cx="720080" cy="720080"/>
              </a:xfrm>
              <a:prstGeom prst="rect">
                <a:avLst/>
              </a:prstGeom>
              <a:solidFill>
                <a:srgbClr val="FF3B3B"/>
              </a:solidFill>
              <a:ln w="25400" cap="flat" cmpd="sng" algn="ctr">
                <a:solidFill>
                  <a:srgbClr val="FF3B3B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2483768" y="3573016"/>
                <a:ext cx="720080" cy="720080"/>
              </a:xfrm>
              <a:prstGeom prst="rect">
                <a:avLst/>
              </a:prstGeom>
              <a:solidFill>
                <a:srgbClr val="FF3B3B"/>
              </a:solidFill>
              <a:ln w="25400" cap="flat" cmpd="sng" algn="ctr">
                <a:solidFill>
                  <a:srgbClr val="FF3B3B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2483768" y="4293096"/>
                <a:ext cx="720080" cy="720080"/>
              </a:xfrm>
              <a:prstGeom prst="rect">
                <a:avLst/>
              </a:prstGeom>
              <a:solidFill>
                <a:srgbClr val="FF3B3B"/>
              </a:solidFill>
              <a:ln w="25400" cap="flat" cmpd="sng" algn="ctr">
                <a:solidFill>
                  <a:srgbClr val="FF3B3B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76" name="Group 75"/>
            <p:cNvGrpSpPr/>
            <p:nvPr/>
          </p:nvGrpSpPr>
          <p:grpSpPr>
            <a:xfrm>
              <a:off x="1425869" y="280564"/>
              <a:ext cx="1102557" cy="1115378"/>
              <a:chOff x="2483768" y="1412776"/>
              <a:chExt cx="1440160" cy="1440160"/>
            </a:xfrm>
          </p:grpSpPr>
          <p:sp>
            <p:nvSpPr>
              <p:cNvPr id="102" name="Rectangle 101"/>
              <p:cNvSpPr/>
              <p:nvPr/>
            </p:nvSpPr>
            <p:spPr>
              <a:xfrm>
                <a:off x="2483768" y="2132856"/>
                <a:ext cx="720080" cy="720080"/>
              </a:xfrm>
              <a:prstGeom prst="rect">
                <a:avLst/>
              </a:prstGeom>
              <a:solidFill>
                <a:srgbClr val="FF3B3B"/>
              </a:solidFill>
              <a:ln w="25400" cap="flat" cmpd="sng" algn="ctr">
                <a:solidFill>
                  <a:srgbClr val="FF3B3B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3203848" y="1412776"/>
                <a:ext cx="720080" cy="720080"/>
              </a:xfrm>
              <a:prstGeom prst="rect">
                <a:avLst/>
              </a:prstGeom>
              <a:solidFill>
                <a:srgbClr val="FF3B3B"/>
              </a:solidFill>
              <a:ln w="25400" cap="flat" cmpd="sng" algn="ctr">
                <a:solidFill>
                  <a:srgbClr val="FF3B3B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3203848" y="2132856"/>
                <a:ext cx="720080" cy="720080"/>
              </a:xfrm>
              <a:prstGeom prst="rect">
                <a:avLst/>
              </a:prstGeom>
              <a:solidFill>
                <a:srgbClr val="FF3B3B"/>
              </a:solidFill>
              <a:ln w="25400" cap="flat" cmpd="sng" algn="ctr">
                <a:solidFill>
                  <a:srgbClr val="FF3B3B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77" name="Group 76"/>
            <p:cNvGrpSpPr/>
            <p:nvPr/>
          </p:nvGrpSpPr>
          <p:grpSpPr>
            <a:xfrm>
              <a:off x="1977147" y="1395942"/>
              <a:ext cx="1102557" cy="557689"/>
              <a:chOff x="2483768" y="2852936"/>
              <a:chExt cx="1440160" cy="720080"/>
            </a:xfrm>
          </p:grpSpPr>
          <p:sp>
            <p:nvSpPr>
              <p:cNvPr id="100" name="Rectangle 99"/>
              <p:cNvSpPr/>
              <p:nvPr/>
            </p:nvSpPr>
            <p:spPr>
              <a:xfrm>
                <a:off x="2483768" y="2852936"/>
                <a:ext cx="720080" cy="720080"/>
              </a:xfrm>
              <a:prstGeom prst="rect">
                <a:avLst/>
              </a:prstGeom>
              <a:solidFill>
                <a:srgbClr val="FF1515"/>
              </a:solidFill>
              <a:ln w="25400" cap="flat" cmpd="sng" algn="ctr">
                <a:solidFill>
                  <a:srgbClr val="FF1515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3203848" y="2852936"/>
                <a:ext cx="720080" cy="720080"/>
              </a:xfrm>
              <a:prstGeom prst="rect">
                <a:avLst/>
              </a:prstGeom>
              <a:solidFill>
                <a:srgbClr val="FF1515"/>
              </a:solidFill>
              <a:ln w="25400" cap="flat" cmpd="sng" algn="ctr">
                <a:solidFill>
                  <a:srgbClr val="FF1515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78" name="Rectangle 77"/>
            <p:cNvSpPr/>
            <p:nvPr/>
          </p:nvSpPr>
          <p:spPr>
            <a:xfrm>
              <a:off x="2528426" y="2511319"/>
              <a:ext cx="551279" cy="557689"/>
            </a:xfrm>
            <a:prstGeom prst="rect">
              <a:avLst/>
            </a:prstGeom>
            <a:solidFill>
              <a:srgbClr val="FF1515"/>
            </a:solidFill>
            <a:ln w="25400" cap="flat" cmpd="sng" algn="ctr">
              <a:solidFill>
                <a:srgbClr val="FF1515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79" name="Group 78"/>
            <p:cNvGrpSpPr/>
            <p:nvPr/>
          </p:nvGrpSpPr>
          <p:grpSpPr>
            <a:xfrm>
              <a:off x="2528426" y="1395942"/>
              <a:ext cx="1102557" cy="1115378"/>
              <a:chOff x="3203848" y="2852936"/>
              <a:chExt cx="1440160" cy="1440160"/>
            </a:xfrm>
          </p:grpSpPr>
          <p:sp>
            <p:nvSpPr>
              <p:cNvPr id="97" name="Rectangle 96"/>
              <p:cNvSpPr/>
              <p:nvPr/>
            </p:nvSpPr>
            <p:spPr>
              <a:xfrm>
                <a:off x="3203848" y="3573016"/>
                <a:ext cx="720080" cy="720080"/>
              </a:xfrm>
              <a:prstGeom prst="rect">
                <a:avLst/>
              </a:prstGeom>
              <a:solidFill>
                <a:srgbClr val="FFAB97"/>
              </a:solidFill>
              <a:ln w="25400" cap="flat" cmpd="sng" algn="ctr">
                <a:solidFill>
                  <a:srgbClr val="FFAB97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3923928" y="2852936"/>
                <a:ext cx="720080" cy="720080"/>
              </a:xfrm>
              <a:prstGeom prst="rect">
                <a:avLst/>
              </a:prstGeom>
              <a:solidFill>
                <a:srgbClr val="FFAB97"/>
              </a:solidFill>
              <a:ln w="25400" cap="flat" cmpd="sng" algn="ctr">
                <a:solidFill>
                  <a:srgbClr val="FFAB97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3923928" y="3573016"/>
                <a:ext cx="720080" cy="720080"/>
              </a:xfrm>
              <a:prstGeom prst="rect">
                <a:avLst/>
              </a:prstGeom>
              <a:solidFill>
                <a:srgbClr val="FFAB97"/>
              </a:solidFill>
              <a:ln w="25400" cap="flat" cmpd="sng" algn="ctr">
                <a:solidFill>
                  <a:srgbClr val="FFAB97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80" name="Rectangle 79"/>
            <p:cNvSpPr/>
            <p:nvPr/>
          </p:nvSpPr>
          <p:spPr>
            <a:xfrm>
              <a:off x="3079704" y="2511319"/>
              <a:ext cx="551279" cy="557689"/>
            </a:xfrm>
            <a:prstGeom prst="rect">
              <a:avLst/>
            </a:prstGeom>
            <a:solidFill>
              <a:srgbClr val="FF1515"/>
            </a:solidFill>
            <a:ln w="25400" cap="flat" cmpd="sng" algn="ctr">
              <a:solidFill>
                <a:srgbClr val="FF1515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81" name="Group 80"/>
            <p:cNvGrpSpPr/>
            <p:nvPr/>
          </p:nvGrpSpPr>
          <p:grpSpPr>
            <a:xfrm>
              <a:off x="2528426" y="280564"/>
              <a:ext cx="1102557" cy="1115378"/>
              <a:chOff x="3203848" y="1412776"/>
              <a:chExt cx="1440160" cy="1440160"/>
            </a:xfrm>
          </p:grpSpPr>
          <p:sp>
            <p:nvSpPr>
              <p:cNvPr id="93" name="Rectangle 92"/>
              <p:cNvSpPr/>
              <p:nvPr/>
            </p:nvSpPr>
            <p:spPr>
              <a:xfrm>
                <a:off x="3923928" y="1412776"/>
                <a:ext cx="720080" cy="720080"/>
              </a:xfrm>
              <a:prstGeom prst="rect">
                <a:avLst/>
              </a:prstGeom>
              <a:solidFill>
                <a:srgbClr val="92D050"/>
              </a:solidFill>
              <a:ln w="25400" cap="flat" cmpd="sng" algn="ctr">
                <a:solidFill>
                  <a:srgbClr val="92D050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94" name="Rectangle 93"/>
              <p:cNvSpPr/>
              <p:nvPr/>
            </p:nvSpPr>
            <p:spPr>
              <a:xfrm>
                <a:off x="3923928" y="2132856"/>
                <a:ext cx="720080" cy="720080"/>
              </a:xfrm>
              <a:prstGeom prst="rect">
                <a:avLst/>
              </a:prstGeom>
              <a:solidFill>
                <a:srgbClr val="92D050"/>
              </a:solidFill>
              <a:ln w="25400" cap="flat" cmpd="sng" algn="ctr">
                <a:solidFill>
                  <a:srgbClr val="92D050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3203848" y="1412776"/>
                <a:ext cx="720080" cy="720080"/>
              </a:xfrm>
              <a:prstGeom prst="rect">
                <a:avLst/>
              </a:prstGeom>
              <a:solidFill>
                <a:srgbClr val="92D050"/>
              </a:solidFill>
              <a:ln w="25400" cap="flat" cmpd="sng" algn="ctr">
                <a:solidFill>
                  <a:srgbClr val="92D050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96" name="Rectangle 95"/>
              <p:cNvSpPr/>
              <p:nvPr/>
            </p:nvSpPr>
            <p:spPr>
              <a:xfrm>
                <a:off x="3203848" y="2132856"/>
                <a:ext cx="720080" cy="720080"/>
              </a:xfrm>
              <a:prstGeom prst="rect">
                <a:avLst/>
              </a:prstGeom>
              <a:solidFill>
                <a:srgbClr val="92D050"/>
              </a:solidFill>
              <a:ln w="25400" cap="flat" cmpd="sng" algn="ctr">
                <a:solidFill>
                  <a:srgbClr val="92D050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82" name="Group 81"/>
            <p:cNvGrpSpPr/>
            <p:nvPr/>
          </p:nvGrpSpPr>
          <p:grpSpPr>
            <a:xfrm>
              <a:off x="874590" y="1398583"/>
              <a:ext cx="1102557" cy="1670425"/>
              <a:chOff x="1043608" y="2856347"/>
              <a:chExt cx="1440160" cy="2156829"/>
            </a:xfrm>
          </p:grpSpPr>
          <p:grpSp>
            <p:nvGrpSpPr>
              <p:cNvPr id="88" name="Group 87"/>
              <p:cNvGrpSpPr/>
              <p:nvPr/>
            </p:nvGrpSpPr>
            <p:grpSpPr>
              <a:xfrm>
                <a:off x="1043608" y="3573016"/>
                <a:ext cx="1440160" cy="1440160"/>
                <a:chOff x="1043608" y="3573016"/>
                <a:chExt cx="1440160" cy="1440160"/>
              </a:xfrm>
            </p:grpSpPr>
            <p:sp>
              <p:nvSpPr>
                <p:cNvPr id="90" name="Rectangle 89"/>
                <p:cNvSpPr/>
                <p:nvPr/>
              </p:nvSpPr>
              <p:spPr>
                <a:xfrm>
                  <a:off x="1043608" y="3573016"/>
                  <a:ext cx="720080" cy="720080"/>
                </a:xfrm>
                <a:prstGeom prst="rect">
                  <a:avLst/>
                </a:prstGeom>
                <a:solidFill>
                  <a:srgbClr val="0070C0"/>
                </a:solidFill>
                <a:ln w="25400" cap="flat" cmpd="sng" algn="ctr">
                  <a:solidFill>
                    <a:srgbClr val="0070C0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91" name="Rectangle 90"/>
                <p:cNvSpPr/>
                <p:nvPr/>
              </p:nvSpPr>
              <p:spPr>
                <a:xfrm>
                  <a:off x="1043608" y="4293096"/>
                  <a:ext cx="720080" cy="720080"/>
                </a:xfrm>
                <a:prstGeom prst="rect">
                  <a:avLst/>
                </a:prstGeom>
                <a:solidFill>
                  <a:srgbClr val="0070C0"/>
                </a:solidFill>
                <a:ln w="25400" cap="flat" cmpd="sng" algn="ctr">
                  <a:solidFill>
                    <a:srgbClr val="0070C0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92" name="Rectangle 91"/>
                <p:cNvSpPr/>
                <p:nvPr/>
              </p:nvSpPr>
              <p:spPr>
                <a:xfrm>
                  <a:off x="1763688" y="3573016"/>
                  <a:ext cx="720080" cy="720080"/>
                </a:xfrm>
                <a:prstGeom prst="rect">
                  <a:avLst/>
                </a:prstGeom>
                <a:solidFill>
                  <a:srgbClr val="0070C0"/>
                </a:solidFill>
                <a:ln w="25400" cap="flat" cmpd="sng" algn="ctr">
                  <a:solidFill>
                    <a:srgbClr val="0070C0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89" name="Rectangle 88"/>
              <p:cNvSpPr/>
              <p:nvPr/>
            </p:nvSpPr>
            <p:spPr>
              <a:xfrm>
                <a:off x="1763688" y="2856347"/>
                <a:ext cx="720080" cy="720080"/>
              </a:xfrm>
              <a:prstGeom prst="rect">
                <a:avLst/>
              </a:prstGeom>
              <a:solidFill>
                <a:srgbClr val="0070C0"/>
              </a:solidFill>
              <a:ln w="25400" cap="flat" cmpd="sng" algn="ctr">
                <a:solidFill>
                  <a:srgbClr val="0070C0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83" name="Group 82"/>
            <p:cNvGrpSpPr/>
            <p:nvPr/>
          </p:nvGrpSpPr>
          <p:grpSpPr>
            <a:xfrm>
              <a:off x="874590" y="280564"/>
              <a:ext cx="1102557" cy="1673066"/>
              <a:chOff x="1043608" y="1412776"/>
              <a:chExt cx="1440160" cy="2160240"/>
            </a:xfrm>
          </p:grpSpPr>
          <p:sp>
            <p:nvSpPr>
              <p:cNvPr id="84" name="Rectangle 83"/>
              <p:cNvSpPr/>
              <p:nvPr/>
            </p:nvSpPr>
            <p:spPr>
              <a:xfrm>
                <a:off x="1043608" y="1412776"/>
                <a:ext cx="720080" cy="720080"/>
              </a:xfrm>
              <a:prstGeom prst="rect">
                <a:avLst/>
              </a:prstGeom>
              <a:solidFill>
                <a:srgbClr val="CC0000"/>
              </a:solidFill>
              <a:ln w="25400" cap="flat" cmpd="sng" algn="ctr">
                <a:solidFill>
                  <a:srgbClr val="CC0000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1043608" y="2132856"/>
                <a:ext cx="720080" cy="720080"/>
              </a:xfrm>
              <a:prstGeom prst="rect">
                <a:avLst/>
              </a:prstGeom>
              <a:solidFill>
                <a:srgbClr val="CC0000"/>
              </a:solidFill>
              <a:ln w="25400" cap="flat" cmpd="sng" algn="ctr">
                <a:solidFill>
                  <a:srgbClr val="CC0000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1763688" y="1412776"/>
                <a:ext cx="720080" cy="720080"/>
              </a:xfrm>
              <a:prstGeom prst="rect">
                <a:avLst/>
              </a:prstGeom>
              <a:solidFill>
                <a:srgbClr val="CC0000"/>
              </a:solidFill>
              <a:ln w="25400" cap="flat" cmpd="sng" algn="ctr">
                <a:solidFill>
                  <a:srgbClr val="CC0000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1043608" y="2852936"/>
                <a:ext cx="720080" cy="720080"/>
              </a:xfrm>
              <a:prstGeom prst="rect">
                <a:avLst/>
              </a:prstGeom>
              <a:solidFill>
                <a:srgbClr val="CC0000"/>
              </a:solidFill>
              <a:ln w="25400" cap="flat" cmpd="sng" algn="ctr">
                <a:solidFill>
                  <a:srgbClr val="CC0000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97" name="Group 196"/>
          <p:cNvGrpSpPr/>
          <p:nvPr/>
        </p:nvGrpSpPr>
        <p:grpSpPr>
          <a:xfrm>
            <a:off x="5738927" y="4496256"/>
            <a:ext cx="2601462" cy="1597041"/>
            <a:chOff x="244360" y="3347852"/>
            <a:chExt cx="6096163" cy="3348145"/>
          </a:xfrm>
        </p:grpSpPr>
        <p:grpSp>
          <p:nvGrpSpPr>
            <p:cNvPr id="198" name="Group 197"/>
            <p:cNvGrpSpPr/>
            <p:nvPr/>
          </p:nvGrpSpPr>
          <p:grpSpPr>
            <a:xfrm>
              <a:off x="2556864" y="3885543"/>
              <a:ext cx="1102557" cy="557689"/>
              <a:chOff x="2483768" y="2852936"/>
              <a:chExt cx="1440160" cy="720080"/>
            </a:xfrm>
          </p:grpSpPr>
          <p:sp>
            <p:nvSpPr>
              <p:cNvPr id="284" name="Rectangle 283"/>
              <p:cNvSpPr/>
              <p:nvPr/>
            </p:nvSpPr>
            <p:spPr>
              <a:xfrm>
                <a:off x="2483768" y="2852936"/>
                <a:ext cx="720080" cy="720080"/>
              </a:xfrm>
              <a:prstGeom prst="rect">
                <a:avLst/>
              </a:prstGeom>
              <a:solidFill>
                <a:srgbClr val="FF1515"/>
              </a:solidFill>
              <a:ln w="25400" cap="flat" cmpd="sng" algn="ctr">
                <a:solidFill>
                  <a:srgbClr val="FF1515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85" name="Rectangle 284"/>
              <p:cNvSpPr/>
              <p:nvPr/>
            </p:nvSpPr>
            <p:spPr>
              <a:xfrm>
                <a:off x="3203848" y="2852936"/>
                <a:ext cx="720080" cy="720080"/>
              </a:xfrm>
              <a:prstGeom prst="rect">
                <a:avLst/>
              </a:prstGeom>
              <a:solidFill>
                <a:srgbClr val="FF1515"/>
              </a:solidFill>
              <a:ln w="25400" cap="flat" cmpd="sng" algn="ctr">
                <a:solidFill>
                  <a:srgbClr val="FF1515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199" name="Group 198"/>
            <p:cNvGrpSpPr/>
            <p:nvPr/>
          </p:nvGrpSpPr>
          <p:grpSpPr>
            <a:xfrm>
              <a:off x="5237966" y="5373216"/>
              <a:ext cx="1102557" cy="1115378"/>
              <a:chOff x="3203848" y="2852936"/>
              <a:chExt cx="1440160" cy="1440160"/>
            </a:xfrm>
          </p:grpSpPr>
          <p:sp>
            <p:nvSpPr>
              <p:cNvPr id="281" name="Rectangle 280"/>
              <p:cNvSpPr/>
              <p:nvPr/>
            </p:nvSpPr>
            <p:spPr>
              <a:xfrm>
                <a:off x="3203848" y="3573016"/>
                <a:ext cx="720080" cy="720080"/>
              </a:xfrm>
              <a:prstGeom prst="rect">
                <a:avLst/>
              </a:prstGeom>
              <a:solidFill>
                <a:srgbClr val="FFAB97"/>
              </a:solidFill>
              <a:ln w="25400" cap="flat" cmpd="sng" algn="ctr">
                <a:solidFill>
                  <a:srgbClr val="FFAB97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82" name="Rectangle 281"/>
              <p:cNvSpPr/>
              <p:nvPr/>
            </p:nvSpPr>
            <p:spPr>
              <a:xfrm>
                <a:off x="3923928" y="2852936"/>
                <a:ext cx="720080" cy="720080"/>
              </a:xfrm>
              <a:prstGeom prst="rect">
                <a:avLst/>
              </a:prstGeom>
              <a:solidFill>
                <a:srgbClr val="FFAB97"/>
              </a:solidFill>
              <a:ln w="25400" cap="flat" cmpd="sng" algn="ctr">
                <a:solidFill>
                  <a:srgbClr val="FFAB97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83" name="Rectangle 282"/>
              <p:cNvSpPr/>
              <p:nvPr/>
            </p:nvSpPr>
            <p:spPr>
              <a:xfrm>
                <a:off x="3923928" y="3573016"/>
                <a:ext cx="720080" cy="720080"/>
              </a:xfrm>
              <a:prstGeom prst="rect">
                <a:avLst/>
              </a:prstGeom>
              <a:solidFill>
                <a:srgbClr val="FFAB97"/>
              </a:solidFill>
              <a:ln w="25400" cap="flat" cmpd="sng" algn="ctr">
                <a:solidFill>
                  <a:srgbClr val="FFAB97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200" name="Group 199"/>
            <p:cNvGrpSpPr/>
            <p:nvPr/>
          </p:nvGrpSpPr>
          <p:grpSpPr>
            <a:xfrm>
              <a:off x="2456407" y="4068021"/>
              <a:ext cx="1102557" cy="557689"/>
              <a:chOff x="6876256" y="3464283"/>
              <a:chExt cx="1440160" cy="720080"/>
            </a:xfrm>
          </p:grpSpPr>
          <p:sp>
            <p:nvSpPr>
              <p:cNvPr id="279" name="Rectangle 278"/>
              <p:cNvSpPr/>
              <p:nvPr/>
            </p:nvSpPr>
            <p:spPr>
              <a:xfrm>
                <a:off x="6876256" y="3464283"/>
                <a:ext cx="720080" cy="720080"/>
              </a:xfrm>
              <a:prstGeom prst="rect">
                <a:avLst/>
              </a:prstGeom>
              <a:solidFill>
                <a:srgbClr val="FF1515"/>
              </a:solidFill>
              <a:ln w="25400" cap="flat" cmpd="sng" algn="ctr">
                <a:solidFill>
                  <a:srgbClr val="FF1515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80" name="Rectangle 279"/>
              <p:cNvSpPr/>
              <p:nvPr/>
            </p:nvSpPr>
            <p:spPr>
              <a:xfrm>
                <a:off x="7596336" y="3464283"/>
                <a:ext cx="720080" cy="720080"/>
              </a:xfrm>
              <a:prstGeom prst="rect">
                <a:avLst/>
              </a:prstGeom>
              <a:solidFill>
                <a:srgbClr val="FF1515"/>
              </a:solidFill>
              <a:ln w="25400" cap="flat" cmpd="sng" algn="ctr">
                <a:solidFill>
                  <a:srgbClr val="FF1515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201" name="Group 200"/>
            <p:cNvGrpSpPr/>
            <p:nvPr/>
          </p:nvGrpSpPr>
          <p:grpSpPr>
            <a:xfrm rot="5400000">
              <a:off x="2594788" y="4897229"/>
              <a:ext cx="1102557" cy="1670425"/>
              <a:chOff x="1043608" y="2856347"/>
              <a:chExt cx="1440160" cy="2156829"/>
            </a:xfrm>
          </p:grpSpPr>
          <p:grpSp>
            <p:nvGrpSpPr>
              <p:cNvPr id="274" name="Group 273"/>
              <p:cNvGrpSpPr/>
              <p:nvPr/>
            </p:nvGrpSpPr>
            <p:grpSpPr>
              <a:xfrm>
                <a:off x="1043608" y="3573016"/>
                <a:ext cx="1440160" cy="1440160"/>
                <a:chOff x="1043608" y="3573016"/>
                <a:chExt cx="1440160" cy="1440160"/>
              </a:xfrm>
            </p:grpSpPr>
            <p:sp>
              <p:nvSpPr>
                <p:cNvPr id="276" name="Rectangle 275"/>
                <p:cNvSpPr/>
                <p:nvPr/>
              </p:nvSpPr>
              <p:spPr>
                <a:xfrm>
                  <a:off x="1043608" y="3573016"/>
                  <a:ext cx="720080" cy="720080"/>
                </a:xfrm>
                <a:prstGeom prst="rect">
                  <a:avLst/>
                </a:prstGeom>
                <a:solidFill>
                  <a:srgbClr val="0070C0"/>
                </a:solidFill>
                <a:ln w="25400" cap="flat" cmpd="sng" algn="ctr">
                  <a:solidFill>
                    <a:srgbClr val="0070C0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77" name="Rectangle 276"/>
                <p:cNvSpPr/>
                <p:nvPr/>
              </p:nvSpPr>
              <p:spPr>
                <a:xfrm>
                  <a:off x="1043608" y="4293096"/>
                  <a:ext cx="720080" cy="720080"/>
                </a:xfrm>
                <a:prstGeom prst="rect">
                  <a:avLst/>
                </a:prstGeom>
                <a:solidFill>
                  <a:srgbClr val="0070C0"/>
                </a:solidFill>
                <a:ln w="25400" cap="flat" cmpd="sng" algn="ctr">
                  <a:solidFill>
                    <a:srgbClr val="0070C0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78" name="Rectangle 277"/>
                <p:cNvSpPr/>
                <p:nvPr/>
              </p:nvSpPr>
              <p:spPr>
                <a:xfrm>
                  <a:off x="1763688" y="3573016"/>
                  <a:ext cx="720080" cy="720080"/>
                </a:xfrm>
                <a:prstGeom prst="rect">
                  <a:avLst/>
                </a:prstGeom>
                <a:solidFill>
                  <a:srgbClr val="0070C0"/>
                </a:solidFill>
                <a:ln w="25400" cap="flat" cmpd="sng" algn="ctr">
                  <a:solidFill>
                    <a:srgbClr val="0070C0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275" name="Rectangle 274"/>
              <p:cNvSpPr/>
              <p:nvPr/>
            </p:nvSpPr>
            <p:spPr>
              <a:xfrm>
                <a:off x="1763688" y="2856347"/>
                <a:ext cx="720080" cy="720080"/>
              </a:xfrm>
              <a:prstGeom prst="rect">
                <a:avLst/>
              </a:prstGeom>
              <a:solidFill>
                <a:srgbClr val="0070C0"/>
              </a:solidFill>
              <a:ln w="25400" cap="flat" cmpd="sng" algn="ctr">
                <a:solidFill>
                  <a:srgbClr val="0070C0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202" name="Group 201"/>
            <p:cNvGrpSpPr/>
            <p:nvPr/>
          </p:nvGrpSpPr>
          <p:grpSpPr>
            <a:xfrm>
              <a:off x="4496137" y="3904698"/>
              <a:ext cx="1102557" cy="1673067"/>
              <a:chOff x="1043608" y="1412776"/>
              <a:chExt cx="1440160" cy="2160240"/>
            </a:xfrm>
          </p:grpSpPr>
          <p:sp>
            <p:nvSpPr>
              <p:cNvPr id="270" name="Rectangle 269"/>
              <p:cNvSpPr/>
              <p:nvPr/>
            </p:nvSpPr>
            <p:spPr>
              <a:xfrm>
                <a:off x="1043608" y="1412776"/>
                <a:ext cx="720080" cy="720080"/>
              </a:xfrm>
              <a:prstGeom prst="rect">
                <a:avLst/>
              </a:prstGeom>
              <a:solidFill>
                <a:srgbClr val="CC0000"/>
              </a:solidFill>
              <a:ln w="25400" cap="flat" cmpd="sng" algn="ctr">
                <a:solidFill>
                  <a:srgbClr val="CC0000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71" name="Rectangle 270"/>
              <p:cNvSpPr/>
              <p:nvPr/>
            </p:nvSpPr>
            <p:spPr>
              <a:xfrm>
                <a:off x="1043608" y="2132856"/>
                <a:ext cx="720080" cy="720080"/>
              </a:xfrm>
              <a:prstGeom prst="rect">
                <a:avLst/>
              </a:prstGeom>
              <a:solidFill>
                <a:srgbClr val="CC0000"/>
              </a:solidFill>
              <a:ln w="25400" cap="flat" cmpd="sng" algn="ctr">
                <a:solidFill>
                  <a:srgbClr val="CC0000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72" name="Rectangle 271"/>
              <p:cNvSpPr/>
              <p:nvPr/>
            </p:nvSpPr>
            <p:spPr>
              <a:xfrm>
                <a:off x="1763688" y="1412776"/>
                <a:ext cx="720080" cy="720080"/>
              </a:xfrm>
              <a:prstGeom prst="rect">
                <a:avLst/>
              </a:prstGeom>
              <a:solidFill>
                <a:srgbClr val="CC0000"/>
              </a:solidFill>
              <a:ln w="25400" cap="flat" cmpd="sng" algn="ctr">
                <a:solidFill>
                  <a:srgbClr val="CC0000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73" name="Rectangle 272"/>
              <p:cNvSpPr/>
              <p:nvPr/>
            </p:nvSpPr>
            <p:spPr>
              <a:xfrm>
                <a:off x="1043608" y="2852936"/>
                <a:ext cx="720080" cy="720080"/>
              </a:xfrm>
              <a:prstGeom prst="rect">
                <a:avLst/>
              </a:prstGeom>
              <a:solidFill>
                <a:srgbClr val="CC0000"/>
              </a:solidFill>
              <a:ln w="25400" cap="flat" cmpd="sng" algn="ctr">
                <a:solidFill>
                  <a:srgbClr val="CC0000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203" name="Group 202"/>
            <p:cNvGrpSpPr/>
            <p:nvPr/>
          </p:nvGrpSpPr>
          <p:grpSpPr>
            <a:xfrm>
              <a:off x="2339752" y="4239463"/>
              <a:ext cx="1102557" cy="557689"/>
              <a:chOff x="6876256" y="3464283"/>
              <a:chExt cx="1440160" cy="720080"/>
            </a:xfrm>
          </p:grpSpPr>
          <p:sp>
            <p:nvSpPr>
              <p:cNvPr id="268" name="Rectangle 267"/>
              <p:cNvSpPr/>
              <p:nvPr/>
            </p:nvSpPr>
            <p:spPr>
              <a:xfrm>
                <a:off x="6876256" y="3464283"/>
                <a:ext cx="720080" cy="720080"/>
              </a:xfrm>
              <a:prstGeom prst="rect">
                <a:avLst/>
              </a:prstGeom>
              <a:solidFill>
                <a:srgbClr val="FF1515"/>
              </a:solidFill>
              <a:ln w="25400" cap="flat" cmpd="sng" algn="ctr">
                <a:solidFill>
                  <a:srgbClr val="FF1515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69" name="Rectangle 268"/>
              <p:cNvSpPr/>
              <p:nvPr/>
            </p:nvSpPr>
            <p:spPr>
              <a:xfrm>
                <a:off x="7596336" y="3464283"/>
                <a:ext cx="720080" cy="720080"/>
              </a:xfrm>
              <a:prstGeom prst="rect">
                <a:avLst/>
              </a:prstGeom>
              <a:solidFill>
                <a:srgbClr val="FF1515"/>
              </a:solidFill>
              <a:ln w="25400" cap="flat" cmpd="sng" algn="ctr">
                <a:solidFill>
                  <a:srgbClr val="FF1515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204" name="Group 203"/>
            <p:cNvGrpSpPr/>
            <p:nvPr/>
          </p:nvGrpSpPr>
          <p:grpSpPr>
            <a:xfrm rot="5400000">
              <a:off x="2479670" y="5017274"/>
              <a:ext cx="1102557" cy="1670425"/>
              <a:chOff x="1043608" y="2856347"/>
              <a:chExt cx="1440160" cy="2156829"/>
            </a:xfrm>
          </p:grpSpPr>
          <p:grpSp>
            <p:nvGrpSpPr>
              <p:cNvPr id="263" name="Group 262"/>
              <p:cNvGrpSpPr/>
              <p:nvPr/>
            </p:nvGrpSpPr>
            <p:grpSpPr>
              <a:xfrm>
                <a:off x="1043608" y="3573016"/>
                <a:ext cx="1440160" cy="1440160"/>
                <a:chOff x="1043608" y="3573016"/>
                <a:chExt cx="1440160" cy="1440160"/>
              </a:xfrm>
            </p:grpSpPr>
            <p:sp>
              <p:nvSpPr>
                <p:cNvPr id="265" name="Rectangle 264"/>
                <p:cNvSpPr/>
                <p:nvPr/>
              </p:nvSpPr>
              <p:spPr>
                <a:xfrm>
                  <a:off x="1043608" y="3573016"/>
                  <a:ext cx="720080" cy="720080"/>
                </a:xfrm>
                <a:prstGeom prst="rect">
                  <a:avLst/>
                </a:prstGeom>
                <a:solidFill>
                  <a:srgbClr val="0070C0"/>
                </a:solidFill>
                <a:ln w="25400" cap="flat" cmpd="sng" algn="ctr">
                  <a:solidFill>
                    <a:srgbClr val="0070C0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66" name="Rectangle 265"/>
                <p:cNvSpPr/>
                <p:nvPr/>
              </p:nvSpPr>
              <p:spPr>
                <a:xfrm>
                  <a:off x="1043608" y="4293096"/>
                  <a:ext cx="720080" cy="720080"/>
                </a:xfrm>
                <a:prstGeom prst="rect">
                  <a:avLst/>
                </a:prstGeom>
                <a:solidFill>
                  <a:srgbClr val="0070C0"/>
                </a:solidFill>
                <a:ln w="25400" cap="flat" cmpd="sng" algn="ctr">
                  <a:solidFill>
                    <a:srgbClr val="0070C0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67" name="Rectangle 266"/>
                <p:cNvSpPr/>
                <p:nvPr/>
              </p:nvSpPr>
              <p:spPr>
                <a:xfrm>
                  <a:off x="1763688" y="3573016"/>
                  <a:ext cx="720080" cy="720080"/>
                </a:xfrm>
                <a:prstGeom prst="rect">
                  <a:avLst/>
                </a:prstGeom>
                <a:solidFill>
                  <a:srgbClr val="0070C0"/>
                </a:solidFill>
                <a:ln w="25400" cap="flat" cmpd="sng" algn="ctr">
                  <a:solidFill>
                    <a:srgbClr val="0070C0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264" name="Rectangle 263"/>
              <p:cNvSpPr/>
              <p:nvPr/>
            </p:nvSpPr>
            <p:spPr>
              <a:xfrm>
                <a:off x="1763688" y="2856347"/>
                <a:ext cx="720080" cy="720080"/>
              </a:xfrm>
              <a:prstGeom prst="rect">
                <a:avLst/>
              </a:prstGeom>
              <a:solidFill>
                <a:srgbClr val="0070C0"/>
              </a:solidFill>
              <a:ln w="25400" cap="flat" cmpd="sng" algn="ctr">
                <a:solidFill>
                  <a:srgbClr val="0070C0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205" name="Group 204"/>
            <p:cNvGrpSpPr/>
            <p:nvPr/>
          </p:nvGrpSpPr>
          <p:grpSpPr>
            <a:xfrm rot="5400000">
              <a:off x="2321413" y="5138853"/>
              <a:ext cx="1102557" cy="1670425"/>
              <a:chOff x="1043608" y="2856347"/>
              <a:chExt cx="1440160" cy="2156829"/>
            </a:xfrm>
          </p:grpSpPr>
          <p:grpSp>
            <p:nvGrpSpPr>
              <p:cNvPr id="258" name="Group 257"/>
              <p:cNvGrpSpPr/>
              <p:nvPr/>
            </p:nvGrpSpPr>
            <p:grpSpPr>
              <a:xfrm>
                <a:off x="1043608" y="3573016"/>
                <a:ext cx="1440160" cy="1440160"/>
                <a:chOff x="1043608" y="3573016"/>
                <a:chExt cx="1440160" cy="1440160"/>
              </a:xfrm>
            </p:grpSpPr>
            <p:sp>
              <p:nvSpPr>
                <p:cNvPr id="260" name="Rectangle 259"/>
                <p:cNvSpPr/>
                <p:nvPr/>
              </p:nvSpPr>
              <p:spPr>
                <a:xfrm>
                  <a:off x="1043608" y="3573016"/>
                  <a:ext cx="720080" cy="720080"/>
                </a:xfrm>
                <a:prstGeom prst="rect">
                  <a:avLst/>
                </a:prstGeom>
                <a:solidFill>
                  <a:srgbClr val="0070C0"/>
                </a:solidFill>
                <a:ln w="25400" cap="flat" cmpd="sng" algn="ctr">
                  <a:solidFill>
                    <a:srgbClr val="0070C0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61" name="Rectangle 260"/>
                <p:cNvSpPr/>
                <p:nvPr/>
              </p:nvSpPr>
              <p:spPr>
                <a:xfrm>
                  <a:off x="1043608" y="4293096"/>
                  <a:ext cx="720080" cy="720080"/>
                </a:xfrm>
                <a:prstGeom prst="rect">
                  <a:avLst/>
                </a:prstGeom>
                <a:solidFill>
                  <a:srgbClr val="0070C0"/>
                </a:solidFill>
                <a:ln w="25400" cap="flat" cmpd="sng" algn="ctr">
                  <a:solidFill>
                    <a:srgbClr val="0070C0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62" name="Rectangle 261"/>
                <p:cNvSpPr/>
                <p:nvPr/>
              </p:nvSpPr>
              <p:spPr>
                <a:xfrm>
                  <a:off x="1763688" y="3573016"/>
                  <a:ext cx="720080" cy="720080"/>
                </a:xfrm>
                <a:prstGeom prst="rect">
                  <a:avLst/>
                </a:prstGeom>
                <a:solidFill>
                  <a:srgbClr val="0070C0"/>
                </a:solidFill>
                <a:ln w="25400" cap="flat" cmpd="sng" algn="ctr">
                  <a:solidFill>
                    <a:srgbClr val="0070C0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259" name="Rectangle 258"/>
              <p:cNvSpPr/>
              <p:nvPr/>
            </p:nvSpPr>
            <p:spPr>
              <a:xfrm>
                <a:off x="1763688" y="2856347"/>
                <a:ext cx="720080" cy="720080"/>
              </a:xfrm>
              <a:prstGeom prst="rect">
                <a:avLst/>
              </a:prstGeom>
              <a:solidFill>
                <a:srgbClr val="0070C0"/>
              </a:solidFill>
              <a:ln w="25400" cap="flat" cmpd="sng" algn="ctr">
                <a:solidFill>
                  <a:srgbClr val="0070C0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206" name="Group 205"/>
            <p:cNvGrpSpPr/>
            <p:nvPr/>
          </p:nvGrpSpPr>
          <p:grpSpPr>
            <a:xfrm>
              <a:off x="4355976" y="3988181"/>
              <a:ext cx="1102557" cy="1673067"/>
              <a:chOff x="1043608" y="1412776"/>
              <a:chExt cx="1440160" cy="2160240"/>
            </a:xfrm>
          </p:grpSpPr>
          <p:sp>
            <p:nvSpPr>
              <p:cNvPr id="254" name="Rectangle 253"/>
              <p:cNvSpPr/>
              <p:nvPr/>
            </p:nvSpPr>
            <p:spPr>
              <a:xfrm>
                <a:off x="1043608" y="1412776"/>
                <a:ext cx="720080" cy="720080"/>
              </a:xfrm>
              <a:prstGeom prst="rect">
                <a:avLst/>
              </a:prstGeom>
              <a:solidFill>
                <a:srgbClr val="CC0000"/>
              </a:solidFill>
              <a:ln w="25400" cap="flat" cmpd="sng" algn="ctr">
                <a:solidFill>
                  <a:srgbClr val="CC0000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55" name="Rectangle 254"/>
              <p:cNvSpPr/>
              <p:nvPr/>
            </p:nvSpPr>
            <p:spPr>
              <a:xfrm>
                <a:off x="1043608" y="2132856"/>
                <a:ext cx="720080" cy="720080"/>
              </a:xfrm>
              <a:prstGeom prst="rect">
                <a:avLst/>
              </a:prstGeom>
              <a:solidFill>
                <a:srgbClr val="CC0000"/>
              </a:solidFill>
              <a:ln w="25400" cap="flat" cmpd="sng" algn="ctr">
                <a:solidFill>
                  <a:srgbClr val="CC0000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56" name="Rectangle 255"/>
              <p:cNvSpPr/>
              <p:nvPr/>
            </p:nvSpPr>
            <p:spPr>
              <a:xfrm>
                <a:off x="1763688" y="1412776"/>
                <a:ext cx="720080" cy="720080"/>
              </a:xfrm>
              <a:prstGeom prst="rect">
                <a:avLst/>
              </a:prstGeom>
              <a:solidFill>
                <a:srgbClr val="CC0000"/>
              </a:solidFill>
              <a:ln w="25400" cap="flat" cmpd="sng" algn="ctr">
                <a:solidFill>
                  <a:srgbClr val="CC0000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57" name="Rectangle 256"/>
              <p:cNvSpPr/>
              <p:nvPr/>
            </p:nvSpPr>
            <p:spPr>
              <a:xfrm>
                <a:off x="1043608" y="2852936"/>
                <a:ext cx="720080" cy="720080"/>
              </a:xfrm>
              <a:prstGeom prst="rect">
                <a:avLst/>
              </a:prstGeom>
              <a:solidFill>
                <a:srgbClr val="CC0000"/>
              </a:solidFill>
              <a:ln w="25400" cap="flat" cmpd="sng" algn="ctr">
                <a:solidFill>
                  <a:srgbClr val="CC0000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207" name="Group 206"/>
            <p:cNvGrpSpPr/>
            <p:nvPr/>
          </p:nvGrpSpPr>
          <p:grpSpPr>
            <a:xfrm>
              <a:off x="4211960" y="4132197"/>
              <a:ext cx="1102557" cy="1673067"/>
              <a:chOff x="1043608" y="1412776"/>
              <a:chExt cx="1440160" cy="2160240"/>
            </a:xfrm>
          </p:grpSpPr>
          <p:sp>
            <p:nvSpPr>
              <p:cNvPr id="250" name="Rectangle 249"/>
              <p:cNvSpPr/>
              <p:nvPr/>
            </p:nvSpPr>
            <p:spPr>
              <a:xfrm>
                <a:off x="1043608" y="1412776"/>
                <a:ext cx="720080" cy="720080"/>
              </a:xfrm>
              <a:prstGeom prst="rect">
                <a:avLst/>
              </a:prstGeom>
              <a:solidFill>
                <a:srgbClr val="CC0000"/>
              </a:solidFill>
              <a:ln w="25400" cap="flat" cmpd="sng" algn="ctr">
                <a:solidFill>
                  <a:srgbClr val="CC0000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51" name="Rectangle 250"/>
              <p:cNvSpPr/>
              <p:nvPr/>
            </p:nvSpPr>
            <p:spPr>
              <a:xfrm>
                <a:off x="1043608" y="2132856"/>
                <a:ext cx="720080" cy="720080"/>
              </a:xfrm>
              <a:prstGeom prst="rect">
                <a:avLst/>
              </a:prstGeom>
              <a:solidFill>
                <a:srgbClr val="CC0000"/>
              </a:solidFill>
              <a:ln w="25400" cap="flat" cmpd="sng" algn="ctr">
                <a:solidFill>
                  <a:srgbClr val="CC0000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52" name="Rectangle 251"/>
              <p:cNvSpPr/>
              <p:nvPr/>
            </p:nvSpPr>
            <p:spPr>
              <a:xfrm>
                <a:off x="1763688" y="1412776"/>
                <a:ext cx="720080" cy="720080"/>
              </a:xfrm>
              <a:prstGeom prst="rect">
                <a:avLst/>
              </a:prstGeom>
              <a:solidFill>
                <a:srgbClr val="CC0000"/>
              </a:solidFill>
              <a:ln w="25400" cap="flat" cmpd="sng" algn="ctr">
                <a:solidFill>
                  <a:srgbClr val="CC0000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53" name="Rectangle 252"/>
              <p:cNvSpPr/>
              <p:nvPr/>
            </p:nvSpPr>
            <p:spPr>
              <a:xfrm>
                <a:off x="1043608" y="2852936"/>
                <a:ext cx="720080" cy="720080"/>
              </a:xfrm>
              <a:prstGeom prst="rect">
                <a:avLst/>
              </a:prstGeom>
              <a:solidFill>
                <a:srgbClr val="CC0000"/>
              </a:solidFill>
              <a:ln w="25400" cap="flat" cmpd="sng" algn="ctr">
                <a:solidFill>
                  <a:srgbClr val="CC0000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208" name="Group 207"/>
            <p:cNvGrpSpPr/>
            <p:nvPr/>
          </p:nvGrpSpPr>
          <p:grpSpPr>
            <a:xfrm>
              <a:off x="5128353" y="5525616"/>
              <a:ext cx="1102557" cy="1115378"/>
              <a:chOff x="3203848" y="2852936"/>
              <a:chExt cx="1440160" cy="1440160"/>
            </a:xfrm>
          </p:grpSpPr>
          <p:sp>
            <p:nvSpPr>
              <p:cNvPr id="247" name="Rectangle 246"/>
              <p:cNvSpPr/>
              <p:nvPr/>
            </p:nvSpPr>
            <p:spPr>
              <a:xfrm>
                <a:off x="3203848" y="3573016"/>
                <a:ext cx="720080" cy="720080"/>
              </a:xfrm>
              <a:prstGeom prst="rect">
                <a:avLst/>
              </a:prstGeom>
              <a:solidFill>
                <a:srgbClr val="FFAB97"/>
              </a:solidFill>
              <a:ln w="25400" cap="flat" cmpd="sng" algn="ctr">
                <a:solidFill>
                  <a:srgbClr val="FFAB97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48" name="Rectangle 247"/>
              <p:cNvSpPr/>
              <p:nvPr/>
            </p:nvSpPr>
            <p:spPr>
              <a:xfrm>
                <a:off x="3923928" y="2852936"/>
                <a:ext cx="720080" cy="720080"/>
              </a:xfrm>
              <a:prstGeom prst="rect">
                <a:avLst/>
              </a:prstGeom>
              <a:solidFill>
                <a:srgbClr val="FFAB97"/>
              </a:solidFill>
              <a:ln w="25400" cap="flat" cmpd="sng" algn="ctr">
                <a:solidFill>
                  <a:srgbClr val="FFAB97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49" name="Rectangle 248"/>
              <p:cNvSpPr/>
              <p:nvPr/>
            </p:nvSpPr>
            <p:spPr>
              <a:xfrm>
                <a:off x="3923928" y="3573016"/>
                <a:ext cx="720080" cy="720080"/>
              </a:xfrm>
              <a:prstGeom prst="rect">
                <a:avLst/>
              </a:prstGeom>
              <a:solidFill>
                <a:srgbClr val="FFAB97"/>
              </a:solidFill>
              <a:ln w="25400" cap="flat" cmpd="sng" algn="ctr">
                <a:solidFill>
                  <a:srgbClr val="FFAB97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209" name="Group 208"/>
            <p:cNvGrpSpPr/>
            <p:nvPr/>
          </p:nvGrpSpPr>
          <p:grpSpPr>
            <a:xfrm>
              <a:off x="244360" y="3347852"/>
              <a:ext cx="1725615" cy="1718767"/>
              <a:chOff x="179512" y="3806849"/>
              <a:chExt cx="1725615" cy="1718767"/>
            </a:xfrm>
          </p:grpSpPr>
          <p:grpSp>
            <p:nvGrpSpPr>
              <p:cNvPr id="231" name="Group 230"/>
              <p:cNvGrpSpPr/>
              <p:nvPr/>
            </p:nvGrpSpPr>
            <p:grpSpPr>
              <a:xfrm rot="16200000">
                <a:off x="796160" y="3813259"/>
                <a:ext cx="1115378" cy="1102557"/>
                <a:chOff x="1763688" y="3573016"/>
                <a:chExt cx="1440160" cy="1440160"/>
              </a:xfrm>
            </p:grpSpPr>
            <p:sp>
              <p:nvSpPr>
                <p:cNvPr id="244" name="Rectangle 243"/>
                <p:cNvSpPr/>
                <p:nvPr/>
              </p:nvSpPr>
              <p:spPr>
                <a:xfrm>
                  <a:off x="1763688" y="4293096"/>
                  <a:ext cx="720080" cy="720080"/>
                </a:xfrm>
                <a:prstGeom prst="rect">
                  <a:avLst/>
                </a:prstGeom>
                <a:solidFill>
                  <a:srgbClr val="FF3B3B"/>
                </a:solidFill>
                <a:ln w="25400" cap="flat" cmpd="sng" algn="ctr">
                  <a:solidFill>
                    <a:srgbClr val="FF3B3B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45" name="Rectangle 244"/>
                <p:cNvSpPr/>
                <p:nvPr/>
              </p:nvSpPr>
              <p:spPr>
                <a:xfrm>
                  <a:off x="2483768" y="3573016"/>
                  <a:ext cx="720080" cy="720080"/>
                </a:xfrm>
                <a:prstGeom prst="rect">
                  <a:avLst/>
                </a:prstGeom>
                <a:solidFill>
                  <a:srgbClr val="FF3B3B"/>
                </a:solidFill>
                <a:ln w="25400" cap="flat" cmpd="sng" algn="ctr">
                  <a:solidFill>
                    <a:srgbClr val="FF3B3B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46" name="Rectangle 245"/>
                <p:cNvSpPr/>
                <p:nvPr/>
              </p:nvSpPr>
              <p:spPr>
                <a:xfrm>
                  <a:off x="2483768" y="4293096"/>
                  <a:ext cx="720080" cy="720080"/>
                </a:xfrm>
                <a:prstGeom prst="rect">
                  <a:avLst/>
                </a:prstGeom>
                <a:solidFill>
                  <a:srgbClr val="FF3B3B"/>
                </a:solidFill>
                <a:ln w="25400" cap="flat" cmpd="sng" algn="ctr">
                  <a:solidFill>
                    <a:srgbClr val="FF3B3B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232" name="Group 231"/>
              <p:cNvGrpSpPr/>
              <p:nvPr/>
            </p:nvGrpSpPr>
            <p:grpSpPr>
              <a:xfrm rot="16200000">
                <a:off x="619102" y="4011475"/>
                <a:ext cx="1115378" cy="1102557"/>
                <a:chOff x="2483768" y="1412776"/>
                <a:chExt cx="1440160" cy="1440160"/>
              </a:xfrm>
            </p:grpSpPr>
            <p:sp>
              <p:nvSpPr>
                <p:cNvPr id="241" name="Rectangle 240"/>
                <p:cNvSpPr/>
                <p:nvPr/>
              </p:nvSpPr>
              <p:spPr>
                <a:xfrm>
                  <a:off x="2483768" y="2132856"/>
                  <a:ext cx="720080" cy="720080"/>
                </a:xfrm>
                <a:prstGeom prst="rect">
                  <a:avLst/>
                </a:prstGeom>
                <a:solidFill>
                  <a:srgbClr val="FF3B3B"/>
                </a:solidFill>
                <a:ln w="25400" cap="flat" cmpd="sng" algn="ctr">
                  <a:solidFill>
                    <a:srgbClr val="FF3B3B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42" name="Rectangle 241"/>
                <p:cNvSpPr/>
                <p:nvPr/>
              </p:nvSpPr>
              <p:spPr>
                <a:xfrm>
                  <a:off x="3203848" y="1412776"/>
                  <a:ext cx="720080" cy="720080"/>
                </a:xfrm>
                <a:prstGeom prst="rect">
                  <a:avLst/>
                </a:prstGeom>
                <a:solidFill>
                  <a:srgbClr val="FF3B3B"/>
                </a:solidFill>
                <a:ln w="25400" cap="flat" cmpd="sng" algn="ctr">
                  <a:solidFill>
                    <a:srgbClr val="FF3B3B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43" name="Rectangle 242"/>
                <p:cNvSpPr/>
                <p:nvPr/>
              </p:nvSpPr>
              <p:spPr>
                <a:xfrm>
                  <a:off x="3203848" y="2132856"/>
                  <a:ext cx="720080" cy="720080"/>
                </a:xfrm>
                <a:prstGeom prst="rect">
                  <a:avLst/>
                </a:prstGeom>
                <a:solidFill>
                  <a:srgbClr val="FF3B3B"/>
                </a:solidFill>
                <a:ln w="25400" cap="flat" cmpd="sng" algn="ctr">
                  <a:solidFill>
                    <a:srgbClr val="FF3B3B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233" name="Group 232"/>
              <p:cNvGrpSpPr/>
              <p:nvPr/>
            </p:nvGrpSpPr>
            <p:grpSpPr>
              <a:xfrm rot="16200000">
                <a:off x="389126" y="4264248"/>
                <a:ext cx="1115378" cy="1102557"/>
                <a:chOff x="2483768" y="1412776"/>
                <a:chExt cx="1440160" cy="1440160"/>
              </a:xfrm>
            </p:grpSpPr>
            <p:sp>
              <p:nvSpPr>
                <p:cNvPr id="238" name="Rectangle 237"/>
                <p:cNvSpPr/>
                <p:nvPr/>
              </p:nvSpPr>
              <p:spPr>
                <a:xfrm>
                  <a:off x="2483768" y="2132856"/>
                  <a:ext cx="720080" cy="720080"/>
                </a:xfrm>
                <a:prstGeom prst="rect">
                  <a:avLst/>
                </a:prstGeom>
                <a:solidFill>
                  <a:srgbClr val="FF3B3B"/>
                </a:solidFill>
                <a:ln w="25400" cap="flat" cmpd="sng" algn="ctr">
                  <a:solidFill>
                    <a:srgbClr val="FF3B3B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39" name="Rectangle 238"/>
                <p:cNvSpPr/>
                <p:nvPr/>
              </p:nvSpPr>
              <p:spPr>
                <a:xfrm>
                  <a:off x="3203848" y="1412776"/>
                  <a:ext cx="720080" cy="720080"/>
                </a:xfrm>
                <a:prstGeom prst="rect">
                  <a:avLst/>
                </a:prstGeom>
                <a:solidFill>
                  <a:srgbClr val="FF3B3B"/>
                </a:solidFill>
                <a:ln w="25400" cap="flat" cmpd="sng" algn="ctr">
                  <a:solidFill>
                    <a:srgbClr val="FF3B3B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40" name="Rectangle 239"/>
                <p:cNvSpPr/>
                <p:nvPr/>
              </p:nvSpPr>
              <p:spPr>
                <a:xfrm>
                  <a:off x="3203848" y="2132856"/>
                  <a:ext cx="720080" cy="720080"/>
                </a:xfrm>
                <a:prstGeom prst="rect">
                  <a:avLst/>
                </a:prstGeom>
                <a:solidFill>
                  <a:srgbClr val="FF3B3B"/>
                </a:solidFill>
                <a:ln w="25400" cap="flat" cmpd="sng" algn="ctr">
                  <a:solidFill>
                    <a:srgbClr val="FF3B3B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234" name="Group 233"/>
              <p:cNvGrpSpPr/>
              <p:nvPr/>
            </p:nvGrpSpPr>
            <p:grpSpPr>
              <a:xfrm rot="16200000">
                <a:off x="173102" y="4416648"/>
                <a:ext cx="1115378" cy="1102557"/>
                <a:chOff x="2483768" y="1412776"/>
                <a:chExt cx="1440160" cy="1440160"/>
              </a:xfrm>
            </p:grpSpPr>
            <p:sp>
              <p:nvSpPr>
                <p:cNvPr id="235" name="Rectangle 234"/>
                <p:cNvSpPr/>
                <p:nvPr/>
              </p:nvSpPr>
              <p:spPr>
                <a:xfrm>
                  <a:off x="2483768" y="2132856"/>
                  <a:ext cx="720080" cy="720080"/>
                </a:xfrm>
                <a:prstGeom prst="rect">
                  <a:avLst/>
                </a:prstGeom>
                <a:solidFill>
                  <a:srgbClr val="FF3B3B"/>
                </a:solidFill>
                <a:ln w="25400" cap="flat" cmpd="sng" algn="ctr">
                  <a:solidFill>
                    <a:srgbClr val="FF3B3B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36" name="Rectangle 235"/>
                <p:cNvSpPr/>
                <p:nvPr/>
              </p:nvSpPr>
              <p:spPr>
                <a:xfrm>
                  <a:off x="3203848" y="1412776"/>
                  <a:ext cx="720080" cy="720080"/>
                </a:xfrm>
                <a:prstGeom prst="rect">
                  <a:avLst/>
                </a:prstGeom>
                <a:solidFill>
                  <a:srgbClr val="FF3B3B"/>
                </a:solidFill>
                <a:ln w="25400" cap="flat" cmpd="sng" algn="ctr">
                  <a:solidFill>
                    <a:srgbClr val="FF3B3B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37" name="Rectangle 236"/>
                <p:cNvSpPr/>
                <p:nvPr/>
              </p:nvSpPr>
              <p:spPr>
                <a:xfrm>
                  <a:off x="3203848" y="2132856"/>
                  <a:ext cx="720080" cy="720080"/>
                </a:xfrm>
                <a:prstGeom prst="rect">
                  <a:avLst/>
                </a:prstGeom>
                <a:solidFill>
                  <a:srgbClr val="FF3B3B"/>
                </a:solidFill>
                <a:ln w="25400" cap="flat" cmpd="sng" algn="ctr">
                  <a:solidFill>
                    <a:srgbClr val="FF3B3B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210" name="Group 209"/>
            <p:cNvGrpSpPr/>
            <p:nvPr/>
          </p:nvGrpSpPr>
          <p:grpSpPr>
            <a:xfrm>
              <a:off x="387868" y="5157192"/>
              <a:ext cx="1517258" cy="1538805"/>
              <a:chOff x="387868" y="5157192"/>
              <a:chExt cx="1517258" cy="1538805"/>
            </a:xfrm>
          </p:grpSpPr>
          <p:grpSp>
            <p:nvGrpSpPr>
              <p:cNvPr id="211" name="Group 210"/>
              <p:cNvGrpSpPr/>
              <p:nvPr/>
            </p:nvGrpSpPr>
            <p:grpSpPr>
              <a:xfrm>
                <a:off x="802569" y="5157192"/>
                <a:ext cx="1102557" cy="1115378"/>
                <a:chOff x="3203848" y="1412776"/>
                <a:chExt cx="1440160" cy="1440160"/>
              </a:xfrm>
            </p:grpSpPr>
            <p:sp>
              <p:nvSpPr>
                <p:cNvPr id="227" name="Rectangle 226"/>
                <p:cNvSpPr/>
                <p:nvPr/>
              </p:nvSpPr>
              <p:spPr>
                <a:xfrm>
                  <a:off x="3923928" y="1412776"/>
                  <a:ext cx="720080" cy="720080"/>
                </a:xfrm>
                <a:prstGeom prst="rect">
                  <a:avLst/>
                </a:prstGeom>
                <a:solidFill>
                  <a:srgbClr val="92D050"/>
                </a:solidFill>
                <a:ln w="25400" cap="flat" cmpd="sng" algn="ctr">
                  <a:solidFill>
                    <a:srgbClr val="92D050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28" name="Rectangle 227"/>
                <p:cNvSpPr/>
                <p:nvPr/>
              </p:nvSpPr>
              <p:spPr>
                <a:xfrm>
                  <a:off x="3923928" y="2132856"/>
                  <a:ext cx="720080" cy="720080"/>
                </a:xfrm>
                <a:prstGeom prst="rect">
                  <a:avLst/>
                </a:prstGeom>
                <a:solidFill>
                  <a:srgbClr val="92D050"/>
                </a:solidFill>
                <a:ln w="25400" cap="flat" cmpd="sng" algn="ctr">
                  <a:solidFill>
                    <a:srgbClr val="92D050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29" name="Rectangle 228"/>
                <p:cNvSpPr/>
                <p:nvPr/>
              </p:nvSpPr>
              <p:spPr>
                <a:xfrm>
                  <a:off x="3203848" y="1412776"/>
                  <a:ext cx="720080" cy="720080"/>
                </a:xfrm>
                <a:prstGeom prst="rect">
                  <a:avLst/>
                </a:prstGeom>
                <a:solidFill>
                  <a:srgbClr val="92D050"/>
                </a:solidFill>
                <a:ln w="25400" cap="flat" cmpd="sng" algn="ctr">
                  <a:solidFill>
                    <a:srgbClr val="92D050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30" name="Rectangle 229"/>
                <p:cNvSpPr/>
                <p:nvPr/>
              </p:nvSpPr>
              <p:spPr>
                <a:xfrm>
                  <a:off x="3203848" y="2132856"/>
                  <a:ext cx="720080" cy="720080"/>
                </a:xfrm>
                <a:prstGeom prst="rect">
                  <a:avLst/>
                </a:prstGeom>
                <a:solidFill>
                  <a:srgbClr val="92D050"/>
                </a:solidFill>
                <a:ln w="25400" cap="flat" cmpd="sng" algn="ctr">
                  <a:solidFill>
                    <a:srgbClr val="92D050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212" name="Group 211"/>
              <p:cNvGrpSpPr/>
              <p:nvPr/>
            </p:nvGrpSpPr>
            <p:grpSpPr>
              <a:xfrm>
                <a:off x="658553" y="5301208"/>
                <a:ext cx="1102557" cy="1115378"/>
                <a:chOff x="3203848" y="1412776"/>
                <a:chExt cx="1440160" cy="1440160"/>
              </a:xfrm>
            </p:grpSpPr>
            <p:sp>
              <p:nvSpPr>
                <p:cNvPr id="223" name="Rectangle 222"/>
                <p:cNvSpPr/>
                <p:nvPr/>
              </p:nvSpPr>
              <p:spPr>
                <a:xfrm>
                  <a:off x="3923928" y="1412776"/>
                  <a:ext cx="720080" cy="720080"/>
                </a:xfrm>
                <a:prstGeom prst="rect">
                  <a:avLst/>
                </a:prstGeom>
                <a:solidFill>
                  <a:srgbClr val="92D050"/>
                </a:solidFill>
                <a:ln w="25400" cap="flat" cmpd="sng" algn="ctr">
                  <a:solidFill>
                    <a:srgbClr val="92D050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24" name="Rectangle 223"/>
                <p:cNvSpPr/>
                <p:nvPr/>
              </p:nvSpPr>
              <p:spPr>
                <a:xfrm>
                  <a:off x="3923928" y="2132856"/>
                  <a:ext cx="720080" cy="720080"/>
                </a:xfrm>
                <a:prstGeom prst="rect">
                  <a:avLst/>
                </a:prstGeom>
                <a:solidFill>
                  <a:srgbClr val="92D050"/>
                </a:solidFill>
                <a:ln w="25400" cap="flat" cmpd="sng" algn="ctr">
                  <a:solidFill>
                    <a:srgbClr val="92D050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25" name="Rectangle 224"/>
                <p:cNvSpPr/>
                <p:nvPr/>
              </p:nvSpPr>
              <p:spPr>
                <a:xfrm>
                  <a:off x="3203848" y="1412776"/>
                  <a:ext cx="720080" cy="720080"/>
                </a:xfrm>
                <a:prstGeom prst="rect">
                  <a:avLst/>
                </a:prstGeom>
                <a:solidFill>
                  <a:srgbClr val="92D050"/>
                </a:solidFill>
                <a:ln w="25400" cap="flat" cmpd="sng" algn="ctr">
                  <a:solidFill>
                    <a:srgbClr val="92D050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26" name="Rectangle 225"/>
                <p:cNvSpPr/>
                <p:nvPr/>
              </p:nvSpPr>
              <p:spPr>
                <a:xfrm>
                  <a:off x="3203848" y="2132856"/>
                  <a:ext cx="720080" cy="720080"/>
                </a:xfrm>
                <a:prstGeom prst="rect">
                  <a:avLst/>
                </a:prstGeom>
                <a:solidFill>
                  <a:srgbClr val="92D050"/>
                </a:solidFill>
                <a:ln w="25400" cap="flat" cmpd="sng" algn="ctr">
                  <a:solidFill>
                    <a:srgbClr val="92D050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213" name="Group 212"/>
              <p:cNvGrpSpPr/>
              <p:nvPr/>
            </p:nvGrpSpPr>
            <p:grpSpPr>
              <a:xfrm>
                <a:off x="531884" y="5436603"/>
                <a:ext cx="1102557" cy="1115378"/>
                <a:chOff x="3203848" y="1412776"/>
                <a:chExt cx="1440160" cy="1440160"/>
              </a:xfrm>
            </p:grpSpPr>
            <p:sp>
              <p:nvSpPr>
                <p:cNvPr id="219" name="Rectangle 218"/>
                <p:cNvSpPr/>
                <p:nvPr/>
              </p:nvSpPr>
              <p:spPr>
                <a:xfrm>
                  <a:off x="3923928" y="1412776"/>
                  <a:ext cx="720080" cy="720080"/>
                </a:xfrm>
                <a:prstGeom prst="rect">
                  <a:avLst/>
                </a:prstGeom>
                <a:solidFill>
                  <a:srgbClr val="92D050"/>
                </a:solidFill>
                <a:ln w="25400" cap="flat" cmpd="sng" algn="ctr">
                  <a:solidFill>
                    <a:srgbClr val="92D050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20" name="Rectangle 219"/>
                <p:cNvSpPr/>
                <p:nvPr/>
              </p:nvSpPr>
              <p:spPr>
                <a:xfrm>
                  <a:off x="3923928" y="2132856"/>
                  <a:ext cx="720080" cy="720080"/>
                </a:xfrm>
                <a:prstGeom prst="rect">
                  <a:avLst/>
                </a:prstGeom>
                <a:solidFill>
                  <a:srgbClr val="92D050"/>
                </a:solidFill>
                <a:ln w="25400" cap="flat" cmpd="sng" algn="ctr">
                  <a:solidFill>
                    <a:srgbClr val="92D050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21" name="Rectangle 220"/>
                <p:cNvSpPr/>
                <p:nvPr/>
              </p:nvSpPr>
              <p:spPr>
                <a:xfrm>
                  <a:off x="3203848" y="1412776"/>
                  <a:ext cx="720080" cy="720080"/>
                </a:xfrm>
                <a:prstGeom prst="rect">
                  <a:avLst/>
                </a:prstGeom>
                <a:solidFill>
                  <a:srgbClr val="92D050"/>
                </a:solidFill>
                <a:ln w="25400" cap="flat" cmpd="sng" algn="ctr">
                  <a:solidFill>
                    <a:srgbClr val="92D050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22" name="Rectangle 221"/>
                <p:cNvSpPr/>
                <p:nvPr/>
              </p:nvSpPr>
              <p:spPr>
                <a:xfrm>
                  <a:off x="3203848" y="2132856"/>
                  <a:ext cx="720080" cy="720080"/>
                </a:xfrm>
                <a:prstGeom prst="rect">
                  <a:avLst/>
                </a:prstGeom>
                <a:solidFill>
                  <a:srgbClr val="92D050"/>
                </a:solidFill>
                <a:ln w="25400" cap="flat" cmpd="sng" algn="ctr">
                  <a:solidFill>
                    <a:srgbClr val="92D050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214" name="Group 213"/>
              <p:cNvGrpSpPr/>
              <p:nvPr/>
            </p:nvGrpSpPr>
            <p:grpSpPr>
              <a:xfrm>
                <a:off x="387868" y="5580619"/>
                <a:ext cx="1102557" cy="1115378"/>
                <a:chOff x="3203848" y="1412776"/>
                <a:chExt cx="1440160" cy="1440160"/>
              </a:xfrm>
            </p:grpSpPr>
            <p:sp>
              <p:nvSpPr>
                <p:cNvPr id="215" name="Rectangle 214"/>
                <p:cNvSpPr/>
                <p:nvPr/>
              </p:nvSpPr>
              <p:spPr>
                <a:xfrm>
                  <a:off x="3923928" y="1412776"/>
                  <a:ext cx="720080" cy="720080"/>
                </a:xfrm>
                <a:prstGeom prst="rect">
                  <a:avLst/>
                </a:prstGeom>
                <a:solidFill>
                  <a:srgbClr val="92D050"/>
                </a:solidFill>
                <a:ln w="25400" cap="flat" cmpd="sng" algn="ctr">
                  <a:solidFill>
                    <a:srgbClr val="92D050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16" name="Rectangle 215"/>
                <p:cNvSpPr/>
                <p:nvPr/>
              </p:nvSpPr>
              <p:spPr>
                <a:xfrm>
                  <a:off x="3923928" y="2132856"/>
                  <a:ext cx="720080" cy="720080"/>
                </a:xfrm>
                <a:prstGeom prst="rect">
                  <a:avLst/>
                </a:prstGeom>
                <a:solidFill>
                  <a:srgbClr val="92D050"/>
                </a:solidFill>
                <a:ln w="25400" cap="flat" cmpd="sng" algn="ctr">
                  <a:solidFill>
                    <a:srgbClr val="92D050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17" name="Rectangle 216"/>
                <p:cNvSpPr/>
                <p:nvPr/>
              </p:nvSpPr>
              <p:spPr>
                <a:xfrm>
                  <a:off x="3203848" y="1412776"/>
                  <a:ext cx="720080" cy="720080"/>
                </a:xfrm>
                <a:prstGeom prst="rect">
                  <a:avLst/>
                </a:prstGeom>
                <a:solidFill>
                  <a:srgbClr val="92D050"/>
                </a:solidFill>
                <a:ln w="25400" cap="flat" cmpd="sng" algn="ctr">
                  <a:solidFill>
                    <a:srgbClr val="92D050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18" name="Rectangle 217"/>
                <p:cNvSpPr/>
                <p:nvPr/>
              </p:nvSpPr>
              <p:spPr>
                <a:xfrm>
                  <a:off x="3203848" y="2132856"/>
                  <a:ext cx="720080" cy="720080"/>
                </a:xfrm>
                <a:prstGeom prst="rect">
                  <a:avLst/>
                </a:prstGeom>
                <a:solidFill>
                  <a:srgbClr val="92D050"/>
                </a:solidFill>
                <a:ln w="25400" cap="flat" cmpd="sng" algn="ctr">
                  <a:solidFill>
                    <a:srgbClr val="92D050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</p:grpSp>
      </p:grpSp>
      <p:sp>
        <p:nvSpPr>
          <p:cNvPr id="293" name="Right Arrow 292"/>
          <p:cNvSpPr/>
          <p:nvPr/>
        </p:nvSpPr>
        <p:spPr bwMode="auto">
          <a:xfrm rot="20942259">
            <a:off x="4377817" y="2708364"/>
            <a:ext cx="2130330" cy="1046601"/>
          </a:xfrm>
          <a:prstGeom prst="rightArrow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94" name="Right Arrow 293"/>
          <p:cNvSpPr/>
          <p:nvPr/>
        </p:nvSpPr>
        <p:spPr bwMode="auto">
          <a:xfrm rot="5400000">
            <a:off x="6575417" y="3553774"/>
            <a:ext cx="1166659" cy="1046601"/>
          </a:xfrm>
          <a:prstGeom prst="rightArrow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131" name="Group 130"/>
          <p:cNvGrpSpPr/>
          <p:nvPr/>
        </p:nvGrpSpPr>
        <p:grpSpPr>
          <a:xfrm>
            <a:off x="1082040" y="2743200"/>
            <a:ext cx="1584960" cy="1584960"/>
            <a:chOff x="766348" y="386080"/>
            <a:chExt cx="1584960" cy="1584960"/>
          </a:xfrm>
          <a:scene3d>
            <a:camera prst="orthographicFront"/>
            <a:lightRig rig="threePt" dir="t">
              <a:rot lat="0" lon="0" rev="7500000"/>
            </a:lightRig>
          </a:scene3d>
        </p:grpSpPr>
        <p:sp>
          <p:nvSpPr>
            <p:cNvPr id="132" name="Rounded Rectangle 131"/>
            <p:cNvSpPr/>
            <p:nvPr/>
          </p:nvSpPr>
          <p:spPr>
            <a:xfrm>
              <a:off x="766348" y="386080"/>
              <a:ext cx="1584960" cy="1584960"/>
            </a:xfrm>
            <a:prstGeom prst="roundRect">
              <a:avLst/>
            </a:prstGeom>
            <a:sp3d prstMaterial="plastic">
              <a:bevelT w="127000" h="25400"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3" name="Rounded Rectangle 4"/>
            <p:cNvSpPr/>
            <p:nvPr/>
          </p:nvSpPr>
          <p:spPr>
            <a:xfrm>
              <a:off x="843719" y="463451"/>
              <a:ext cx="1430218" cy="1430218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b="1" kern="1200" dirty="0" smtClean="0">
                  <a:solidFill>
                    <a:schemeClr val="tx1"/>
                  </a:solidFill>
                </a:rPr>
                <a:t>REST</a:t>
              </a:r>
              <a:endParaRPr lang="en-CA" sz="1800" b="1" kern="12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2787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7.40741E-7 L 0.1033 0.11782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156" y="588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500" fill="hold"/>
                                        <p:tgtEl>
                                          <p:spTgt spid="13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REST?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mtClean="0"/>
              <a:t>“REpresentational State Transfer”</a:t>
            </a:r>
          </a:p>
          <a:p>
            <a:r>
              <a:rPr lang="en-GB" smtClean="0"/>
              <a:t>Represent your data as “resources”</a:t>
            </a:r>
          </a:p>
          <a:p>
            <a:r>
              <a:rPr lang="en-GB" smtClean="0"/>
              <a:t>Make “Resources” URI addressable</a:t>
            </a:r>
          </a:p>
          <a:p>
            <a:r>
              <a:rPr lang="en-GB" smtClean="0"/>
              <a:t>Use HTTP to do CRUD operations</a:t>
            </a:r>
          </a:p>
          <a:p>
            <a:r>
              <a:rPr lang="en-GB" smtClean="0"/>
              <a:t>Resources may be exchanged using different representations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51092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7" y="332657"/>
            <a:ext cx="7208913" cy="1152128"/>
          </a:xfrm>
        </p:spPr>
        <p:txBody>
          <a:bodyPr/>
          <a:lstStyle/>
          <a:p>
            <a:r>
              <a:rPr lang="en-GB" smtClean="0"/>
              <a:t>Possibly distributed…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endParaRPr lang="en-CA" dirty="0"/>
          </a:p>
        </p:txBody>
      </p:sp>
      <p:grpSp>
        <p:nvGrpSpPr>
          <p:cNvPr id="44" name="Group 43"/>
          <p:cNvGrpSpPr/>
          <p:nvPr/>
        </p:nvGrpSpPr>
        <p:grpSpPr>
          <a:xfrm>
            <a:off x="683568" y="4176187"/>
            <a:ext cx="5221282" cy="1843613"/>
            <a:chOff x="683568" y="3219821"/>
            <a:chExt cx="5221282" cy="1843613"/>
          </a:xfrm>
        </p:grpSpPr>
        <p:sp>
          <p:nvSpPr>
            <p:cNvPr id="45" name="Flowchart: Process 44"/>
            <p:cNvSpPr/>
            <p:nvPr/>
          </p:nvSpPr>
          <p:spPr>
            <a:xfrm>
              <a:off x="683568" y="3219821"/>
              <a:ext cx="5221282" cy="1843613"/>
            </a:xfrm>
            <a:prstGeom prst="flowChartProcess">
              <a:avLst/>
            </a:prstGeom>
            <a:solidFill>
              <a:srgbClr val="808080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latin typeface="Calibri"/>
                </a:rPr>
                <a:t>     FHIR server @ hospitalA.org</a:t>
              </a:r>
              <a:endParaRPr kumimoji="0" lang="nl-NL" sz="1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Calibri"/>
              </a:endParaRPr>
            </a:p>
          </p:txBody>
        </p:sp>
        <p:grpSp>
          <p:nvGrpSpPr>
            <p:cNvPr id="46" name="Group 45"/>
            <p:cNvGrpSpPr/>
            <p:nvPr/>
          </p:nvGrpSpPr>
          <p:grpSpPr>
            <a:xfrm>
              <a:off x="3131840" y="3579862"/>
              <a:ext cx="1901825" cy="1183481"/>
              <a:chOff x="3923928" y="5013176"/>
              <a:chExt cx="1901825" cy="1577975"/>
            </a:xfrm>
          </p:grpSpPr>
          <p:pic>
            <p:nvPicPr>
              <p:cNvPr id="53" name="Picture 7" descr="C:\Users\office\AppData\Local\Microsoft\Windows\Temporary Internet Files\Content.IE5\ENHGUKDG\MC900318996[1].wmf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23928" y="5013176"/>
                <a:ext cx="1901825" cy="1577975"/>
              </a:xfrm>
              <a:prstGeom prst="rect">
                <a:avLst/>
              </a:prstGeom>
              <a:noFill/>
              <a:effectLst>
                <a:glow rad="63500">
                  <a:srgbClr val="DDDDDD">
                    <a:satMod val="175000"/>
                    <a:alpha val="40000"/>
                  </a:srgbClr>
                </a:glow>
                <a:outerShdw blurRad="50800" dist="50800" dir="5400000" algn="ctr" rotWithShape="0">
                  <a:srgbClr val="000000">
                    <a:lumMod val="95000"/>
                    <a:lumOff val="5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4" name="TextBox 53"/>
              <p:cNvSpPr txBox="1"/>
              <p:nvPr/>
            </p:nvSpPr>
            <p:spPr>
              <a:xfrm>
                <a:off x="4169568" y="5517232"/>
                <a:ext cx="1410543" cy="10669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</a:rPr>
                  <a:t>Practitioner</a:t>
                </a: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endParaRP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</p:grpSp>
        <p:sp>
          <p:nvSpPr>
            <p:cNvPr id="47" name="TextBox 46"/>
            <p:cNvSpPr txBox="1"/>
            <p:nvPr/>
          </p:nvSpPr>
          <p:spPr>
            <a:xfrm>
              <a:off x="3275856" y="3651870"/>
              <a:ext cx="16098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rPr>
                <a:t>Practitioner/87</a:t>
              </a:r>
              <a:endParaRPr kumimoji="0" lang="nl-NL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endParaRPr>
            </a:p>
          </p:txBody>
        </p:sp>
        <p:grpSp>
          <p:nvGrpSpPr>
            <p:cNvPr id="48" name="Group 47"/>
            <p:cNvGrpSpPr/>
            <p:nvPr/>
          </p:nvGrpSpPr>
          <p:grpSpPr>
            <a:xfrm>
              <a:off x="899592" y="3345897"/>
              <a:ext cx="1650330" cy="1641337"/>
              <a:chOff x="6810102" y="3363838"/>
              <a:chExt cx="1650330" cy="1641337"/>
            </a:xfrm>
          </p:grpSpPr>
          <p:grpSp>
            <p:nvGrpSpPr>
              <p:cNvPr id="49" name="Group 48"/>
              <p:cNvGrpSpPr/>
              <p:nvPr/>
            </p:nvGrpSpPr>
            <p:grpSpPr>
              <a:xfrm>
                <a:off x="6810102" y="3363838"/>
                <a:ext cx="1578322" cy="1641337"/>
                <a:chOff x="6300193" y="3594710"/>
                <a:chExt cx="1578322" cy="1641337"/>
              </a:xfrm>
            </p:grpSpPr>
            <p:pic>
              <p:nvPicPr>
                <p:cNvPr id="51" name="Picture 7" descr="C:\Users\office\AppData\Local\Microsoft\Windows\Temporary Internet Files\Content.IE5\ENHGUKDG\MC900318996[1].wmf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>
                  <a:off x="6268685" y="3626218"/>
                  <a:ext cx="1641337" cy="1578322"/>
                </a:xfrm>
                <a:prstGeom prst="rect">
                  <a:avLst/>
                </a:prstGeom>
                <a:noFill/>
                <a:effectLst>
                  <a:glow rad="63500">
                    <a:srgbClr val="DDDDDD">
                      <a:satMod val="175000"/>
                      <a:alpha val="40000"/>
                    </a:srgbClr>
                  </a:glow>
                  <a:outerShdw blurRad="50800" dist="50800" dir="5400000" algn="ctr" rotWithShape="0">
                    <a:srgbClr val="000000">
                      <a:lumMod val="95000"/>
                      <a:lumOff val="5000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52" name="TextBox 51"/>
                <p:cNvSpPr txBox="1"/>
                <p:nvPr/>
              </p:nvSpPr>
              <p:spPr>
                <a:xfrm>
                  <a:off x="6394984" y="4207034"/>
                  <a:ext cx="138873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</a:rPr>
                    <a:t>Organization</a:t>
                  </a:r>
                </a:p>
              </p:txBody>
            </p:sp>
          </p:grpSp>
          <p:sp>
            <p:nvSpPr>
              <p:cNvPr id="50" name="TextBox 49"/>
              <p:cNvSpPr txBox="1"/>
              <p:nvPr/>
            </p:nvSpPr>
            <p:spPr>
              <a:xfrm>
                <a:off x="6880128" y="3579862"/>
                <a:ext cx="15803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</a:rPr>
                  <a:t>Organization/1</a:t>
                </a:r>
                <a:endParaRPr kumimoji="0" lang="nl-NL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</p:grpSp>
      </p:grpSp>
      <p:grpSp>
        <p:nvGrpSpPr>
          <p:cNvPr id="55" name="Group 54"/>
          <p:cNvGrpSpPr/>
          <p:nvPr/>
        </p:nvGrpSpPr>
        <p:grpSpPr>
          <a:xfrm>
            <a:off x="4572000" y="1927172"/>
            <a:ext cx="4282036" cy="1800200"/>
            <a:chOff x="4682452" y="1275606"/>
            <a:chExt cx="4282036" cy="1800200"/>
          </a:xfrm>
        </p:grpSpPr>
        <p:sp>
          <p:nvSpPr>
            <p:cNvPr id="56" name="Flowchart: Process 55"/>
            <p:cNvSpPr/>
            <p:nvPr/>
          </p:nvSpPr>
          <p:spPr>
            <a:xfrm>
              <a:off x="4682452" y="1275606"/>
              <a:ext cx="4210027" cy="1787192"/>
            </a:xfrm>
            <a:prstGeom prst="flowChartProcess">
              <a:avLst/>
            </a:prstGeom>
            <a:solidFill>
              <a:srgbClr val="808080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latin typeface="Calibri"/>
                </a:rPr>
                <a:t>FHIR server @ lab.hospitalA.org</a:t>
              </a:r>
              <a:endParaRPr kumimoji="0" lang="nl-NL" sz="1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Calibri"/>
              </a:endParaRPr>
            </a:p>
          </p:txBody>
        </p:sp>
        <p:grpSp>
          <p:nvGrpSpPr>
            <p:cNvPr id="57" name="Group 56"/>
            <p:cNvGrpSpPr/>
            <p:nvPr/>
          </p:nvGrpSpPr>
          <p:grpSpPr>
            <a:xfrm>
              <a:off x="4932040" y="1649437"/>
              <a:ext cx="1577975" cy="1426369"/>
              <a:chOff x="4250657" y="3176791"/>
              <a:chExt cx="1577975" cy="1901825"/>
            </a:xfrm>
          </p:grpSpPr>
          <p:pic>
            <p:nvPicPr>
              <p:cNvPr id="66" name="Picture 7" descr="C:\Users\office\AppData\Local\Microsoft\Windows\Temporary Internet Files\Content.IE5\ENHGUKDG\MC900318996[1].wmf"/>
              <p:cNvPicPr>
                <a:picLocks noChangeAspect="1" noChangeArrowheads="1"/>
              </p:cNvPicPr>
              <p:nvPr/>
            </p:nvPicPr>
            <p:blipFill>
              <a:blip r:embed="rId3" cstate="print">
                <a:duotone>
                  <a:srgbClr val="4D4D4D">
                    <a:shade val="45000"/>
                    <a:satMod val="135000"/>
                  </a:srgb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6200000">
                <a:off x="4088732" y="3338716"/>
                <a:ext cx="1901825" cy="15779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7" name="TextBox 66"/>
              <p:cNvSpPr txBox="1"/>
              <p:nvPr/>
            </p:nvSpPr>
            <p:spPr>
              <a:xfrm>
                <a:off x="4250657" y="3835339"/>
                <a:ext cx="1296145" cy="861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</a:rPr>
                  <a:t>Diagnostic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</a:rPr>
                  <a:t>Report</a:t>
                </a:r>
                <a:endParaRPr kumimoji="0" lang="en-CA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</p:grpSp>
        <p:sp>
          <p:nvSpPr>
            <p:cNvPr id="58" name="TextBox 57"/>
            <p:cNvSpPr txBox="1"/>
            <p:nvPr/>
          </p:nvSpPr>
          <p:spPr>
            <a:xfrm>
              <a:off x="4716016" y="1626354"/>
              <a:ext cx="23533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rPr>
                <a:t>DiagnosticReport/4445</a:t>
              </a:r>
              <a:endParaRPr kumimoji="0" lang="nl-NL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endParaRPr>
            </a:p>
          </p:txBody>
        </p:sp>
        <p:grpSp>
          <p:nvGrpSpPr>
            <p:cNvPr id="59" name="Group 58"/>
            <p:cNvGrpSpPr/>
            <p:nvPr/>
          </p:nvGrpSpPr>
          <p:grpSpPr>
            <a:xfrm>
              <a:off x="6768945" y="1635646"/>
              <a:ext cx="2195543" cy="1289531"/>
              <a:chOff x="1907703" y="3642578"/>
              <a:chExt cx="2195543" cy="1289531"/>
            </a:xfrm>
          </p:grpSpPr>
          <p:grpSp>
            <p:nvGrpSpPr>
              <p:cNvPr id="62" name="Group 61"/>
              <p:cNvGrpSpPr/>
              <p:nvPr/>
            </p:nvGrpSpPr>
            <p:grpSpPr>
              <a:xfrm>
                <a:off x="1907703" y="3723877"/>
                <a:ext cx="2091111" cy="1208232"/>
                <a:chOff x="3895114" y="1724724"/>
                <a:chExt cx="2091111" cy="1610976"/>
              </a:xfrm>
            </p:grpSpPr>
            <p:pic>
              <p:nvPicPr>
                <p:cNvPr id="64" name="Picture 7" descr="C:\Users\office\AppData\Local\Microsoft\Windows\Temporary Internet Files\Content.IE5\ENHGUKDG\MC900318996[1].wmf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0800000">
                  <a:off x="3895114" y="1724724"/>
                  <a:ext cx="2091111" cy="1577975"/>
                </a:xfrm>
                <a:prstGeom prst="rect">
                  <a:avLst/>
                </a:prstGeom>
                <a:noFill/>
                <a:effectLst>
                  <a:glow rad="63500">
                    <a:srgbClr val="DDDDDD">
                      <a:satMod val="175000"/>
                      <a:alpha val="40000"/>
                    </a:srgbClr>
                  </a:glow>
                  <a:outerShdw blurRad="50800" dist="50800" dir="5400000" algn="ctr" rotWithShape="0">
                    <a:srgbClr val="000000">
                      <a:lumMod val="95000"/>
                      <a:lumOff val="5000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65" name="TextBox 64"/>
                <p:cNvSpPr txBox="1"/>
                <p:nvPr/>
              </p:nvSpPr>
              <p:spPr>
                <a:xfrm>
                  <a:off x="4255582" y="2268741"/>
                  <a:ext cx="1471024" cy="106695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</a:rPr>
                    <a:t>Observation</a:t>
                  </a:r>
                </a:p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</a:endParaRPr>
                </a:p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</a:endParaRPr>
                </a:p>
              </p:txBody>
            </p:sp>
          </p:grpSp>
          <p:sp>
            <p:nvSpPr>
              <p:cNvPr id="63" name="TextBox 62"/>
              <p:cNvSpPr txBox="1"/>
              <p:nvPr/>
            </p:nvSpPr>
            <p:spPr>
              <a:xfrm>
                <a:off x="2195736" y="3642578"/>
                <a:ext cx="19075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</a:rPr>
                  <a:t>Observation/3ff27</a:t>
                </a:r>
                <a:endParaRPr kumimoji="0" lang="nl-NL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</p:grpSp>
        <p:cxnSp>
          <p:nvCxnSpPr>
            <p:cNvPr id="60" name="Straight Arrow Connector 59"/>
            <p:cNvCxnSpPr/>
            <p:nvPr/>
          </p:nvCxnSpPr>
          <p:spPr>
            <a:xfrm>
              <a:off x="6228184" y="2427734"/>
              <a:ext cx="864096" cy="2532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tailEnd type="arrow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</p:cxnSp>
        <p:sp>
          <p:nvSpPr>
            <p:cNvPr id="61" name="TextBox 60"/>
            <p:cNvSpPr txBox="1"/>
            <p:nvPr/>
          </p:nvSpPr>
          <p:spPr>
            <a:xfrm rot="165600">
              <a:off x="6179717" y="2355726"/>
              <a:ext cx="13446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rPr>
                <a:t>result</a:t>
              </a:r>
              <a:endParaRPr kumimoji="0" lang="nl-NL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endParaRPr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304800" y="1927172"/>
            <a:ext cx="4210027" cy="1571168"/>
            <a:chOff x="217957" y="1275606"/>
            <a:chExt cx="4210027" cy="1571168"/>
          </a:xfrm>
        </p:grpSpPr>
        <p:sp>
          <p:nvSpPr>
            <p:cNvPr id="69" name="Flowchart: Process 68"/>
            <p:cNvSpPr/>
            <p:nvPr/>
          </p:nvSpPr>
          <p:spPr>
            <a:xfrm>
              <a:off x="217957" y="1275606"/>
              <a:ext cx="4210027" cy="1571168"/>
            </a:xfrm>
            <a:prstGeom prst="flowChartProcess">
              <a:avLst/>
            </a:prstGeom>
            <a:solidFill>
              <a:srgbClr val="808080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latin typeface="Calibri"/>
                </a:rPr>
                <a:t>FHIR server @ pat.registry.org</a:t>
              </a:r>
              <a:endParaRPr kumimoji="0" lang="nl-NL" sz="1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Calibri"/>
              </a:endParaRPr>
            </a:p>
          </p:txBody>
        </p:sp>
        <p:grpSp>
          <p:nvGrpSpPr>
            <p:cNvPr id="70" name="Group 69"/>
            <p:cNvGrpSpPr/>
            <p:nvPr/>
          </p:nvGrpSpPr>
          <p:grpSpPr>
            <a:xfrm>
              <a:off x="746590" y="1563637"/>
              <a:ext cx="1901825" cy="1235485"/>
              <a:chOff x="2267744" y="3170586"/>
              <a:chExt cx="1901825" cy="1647314"/>
            </a:xfrm>
          </p:grpSpPr>
          <p:pic>
            <p:nvPicPr>
              <p:cNvPr id="72" name="Picture 7" descr="C:\Users\office\AppData\Local\Microsoft\Windows\Temporary Internet Files\Content.IE5\ENHGUKDG\MC900318996[1].wmf"/>
              <p:cNvPicPr>
                <a:picLocks noChangeAspect="1" noChangeArrowheads="1"/>
              </p:cNvPicPr>
              <p:nvPr/>
            </p:nvPicPr>
            <p:blipFill>
              <a:blip r:embed="rId3" cstate="print">
                <a:duotone>
                  <a:srgbClr val="F8F8F8">
                    <a:shade val="45000"/>
                    <a:satMod val="135000"/>
                  </a:srgb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>
                <a:off x="2267744" y="3170586"/>
                <a:ext cx="1901825" cy="15779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3" name="TextBox 72"/>
              <p:cNvSpPr txBox="1"/>
              <p:nvPr/>
            </p:nvSpPr>
            <p:spPr>
              <a:xfrm>
                <a:off x="2714600" y="3750941"/>
                <a:ext cx="1008112" cy="10669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</a:rPr>
                  <a:t>Patient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</p:grpSp>
        <p:sp>
          <p:nvSpPr>
            <p:cNvPr id="71" name="TextBox 70"/>
            <p:cNvSpPr txBox="1"/>
            <p:nvPr/>
          </p:nvSpPr>
          <p:spPr>
            <a:xfrm>
              <a:off x="1154672" y="1698362"/>
              <a:ext cx="12895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rPr>
                <a:t>Patient/223</a:t>
              </a:r>
              <a:endParaRPr kumimoji="0" lang="nl-NL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endParaRPr>
            </a:p>
          </p:txBody>
        </p:sp>
      </p:grpSp>
      <p:grpSp>
        <p:nvGrpSpPr>
          <p:cNvPr id="74" name="Group 73"/>
          <p:cNvGrpSpPr/>
          <p:nvPr/>
        </p:nvGrpSpPr>
        <p:grpSpPr>
          <a:xfrm>
            <a:off x="1404834" y="3079301"/>
            <a:ext cx="602107" cy="1407931"/>
            <a:chOff x="1404651" y="2500768"/>
            <a:chExt cx="508297" cy="2119317"/>
          </a:xfrm>
        </p:grpSpPr>
        <p:cxnSp>
          <p:nvCxnSpPr>
            <p:cNvPr id="75" name="Straight Arrow Connector 74"/>
            <p:cNvCxnSpPr/>
            <p:nvPr/>
          </p:nvCxnSpPr>
          <p:spPr>
            <a:xfrm>
              <a:off x="1404651" y="2500768"/>
              <a:ext cx="320381" cy="1948931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tailEnd type="arrow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</p:cxnSp>
        <p:sp>
          <p:nvSpPr>
            <p:cNvPr id="76" name="TextBox 75"/>
            <p:cNvSpPr txBox="1"/>
            <p:nvPr/>
          </p:nvSpPr>
          <p:spPr>
            <a:xfrm rot="4311026">
              <a:off x="771116" y="3478253"/>
              <a:ext cx="1971875" cy="3117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rPr>
                <a:t>managing</a:t>
              </a:r>
              <a:endParaRPr kumimoji="0" lang="nl-NL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endParaRPr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2484977" y="2741566"/>
            <a:ext cx="2548688" cy="369332"/>
            <a:chOff x="2484977" y="2090000"/>
            <a:chExt cx="2548688" cy="369332"/>
          </a:xfrm>
        </p:grpSpPr>
        <p:cxnSp>
          <p:nvCxnSpPr>
            <p:cNvPr id="78" name="Straight Arrow Connector 77"/>
            <p:cNvCxnSpPr/>
            <p:nvPr/>
          </p:nvCxnSpPr>
          <p:spPr>
            <a:xfrm flipH="1">
              <a:off x="2484977" y="2112457"/>
              <a:ext cx="2548688" cy="1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tailEnd type="arrow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</p:cxnSp>
        <p:sp>
          <p:nvSpPr>
            <p:cNvPr id="79" name="TextBox 78"/>
            <p:cNvSpPr txBox="1"/>
            <p:nvPr/>
          </p:nvSpPr>
          <p:spPr>
            <a:xfrm>
              <a:off x="3509661" y="2090000"/>
              <a:ext cx="13446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rPr>
                <a:t>subject</a:t>
              </a:r>
              <a:endParaRPr kumimoji="0" lang="nl-NL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endParaRPr>
            </a:p>
          </p:txBody>
        </p:sp>
      </p:grpSp>
      <p:grpSp>
        <p:nvGrpSpPr>
          <p:cNvPr id="80" name="Group 79"/>
          <p:cNvGrpSpPr/>
          <p:nvPr/>
        </p:nvGrpSpPr>
        <p:grpSpPr>
          <a:xfrm>
            <a:off x="4885656" y="3470404"/>
            <a:ext cx="812166" cy="1507164"/>
            <a:chOff x="4788023" y="2755540"/>
            <a:chExt cx="812166" cy="1507164"/>
          </a:xfrm>
        </p:grpSpPr>
        <p:sp>
          <p:nvSpPr>
            <p:cNvPr id="81" name="TextBox 80"/>
            <p:cNvSpPr txBox="1"/>
            <p:nvPr/>
          </p:nvSpPr>
          <p:spPr>
            <a:xfrm rot="17885517">
              <a:off x="4743217" y="3243180"/>
              <a:ext cx="13446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rPr>
                <a:t>performer</a:t>
              </a:r>
              <a:endParaRPr kumimoji="0" lang="nl-NL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endParaRPr>
            </a:p>
          </p:txBody>
        </p:sp>
        <p:cxnSp>
          <p:nvCxnSpPr>
            <p:cNvPr id="82" name="Straight Arrow Connector 81"/>
            <p:cNvCxnSpPr/>
            <p:nvPr/>
          </p:nvCxnSpPr>
          <p:spPr>
            <a:xfrm flipH="1">
              <a:off x="4788023" y="2859782"/>
              <a:ext cx="792089" cy="1402922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tailEnd type="arrow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</p:cxnSp>
      </p:grpSp>
    </p:spTree>
    <p:extLst>
      <p:ext uri="{BB962C8B-B14F-4D97-AF65-F5344CB8AC3E}">
        <p14:creationId xmlns:p14="http://schemas.microsoft.com/office/powerpoint/2010/main" val="1421286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“Repository” model of healthcare</a:t>
            </a:r>
            <a:endParaRPr lang="en-GB" dirty="0"/>
          </a:p>
        </p:txBody>
      </p:sp>
      <p:grpSp>
        <p:nvGrpSpPr>
          <p:cNvPr id="4" name="Group 3"/>
          <p:cNvGrpSpPr/>
          <p:nvPr/>
        </p:nvGrpSpPr>
        <p:grpSpPr>
          <a:xfrm>
            <a:off x="683568" y="3815679"/>
            <a:ext cx="7848872" cy="1981945"/>
            <a:chOff x="683568" y="2966069"/>
            <a:chExt cx="7848872" cy="1981945"/>
          </a:xfrm>
        </p:grpSpPr>
        <p:sp>
          <p:nvSpPr>
            <p:cNvPr id="5" name="Flowchart: Process 4"/>
            <p:cNvSpPr/>
            <p:nvPr/>
          </p:nvSpPr>
          <p:spPr>
            <a:xfrm>
              <a:off x="683568" y="2966069"/>
              <a:ext cx="7848872" cy="1981945"/>
            </a:xfrm>
            <a:prstGeom prst="flowChartProcess">
              <a:avLst/>
            </a:prstGeom>
            <a:solidFill>
              <a:srgbClr val="808080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b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latin typeface="Calibri"/>
                </a:rPr>
                <a:t>FHIR server</a:t>
              </a:r>
              <a:endParaRPr kumimoji="0" lang="nl-NL" sz="1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Calibri"/>
              </a:endParaRPr>
            </a:p>
          </p:txBody>
        </p:sp>
        <p:pic>
          <p:nvPicPr>
            <p:cNvPr id="6" name="Picture 7" descr="C:\Users\office\AppData\Local\Microsoft\Windows\Temporary Internet Files\Content.IE5\ENHGUKDG\MC900318996[1].wmf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868084" y="3033383"/>
              <a:ext cx="1641338" cy="1578323"/>
            </a:xfrm>
            <a:prstGeom prst="rect">
              <a:avLst/>
            </a:prstGeom>
            <a:noFill/>
            <a:effectLst>
              <a:glow rad="63500">
                <a:srgbClr val="DDDDDD">
                  <a:satMod val="175000"/>
                  <a:alpha val="40000"/>
                </a:srgbClr>
              </a:glow>
              <a:outerShdw blurRad="50800" dist="50800" dir="5400000" algn="ctr" rotWithShape="0">
                <a:srgbClr val="000000">
                  <a:lumMod val="95000"/>
                  <a:lumOff val="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7" name="Group 6"/>
            <p:cNvGrpSpPr/>
            <p:nvPr/>
          </p:nvGrpSpPr>
          <p:grpSpPr>
            <a:xfrm>
              <a:off x="2699792" y="3047689"/>
              <a:ext cx="1901825" cy="1235485"/>
              <a:chOff x="2267744" y="3170586"/>
              <a:chExt cx="1901825" cy="1647314"/>
            </a:xfrm>
          </p:grpSpPr>
          <p:pic>
            <p:nvPicPr>
              <p:cNvPr id="28" name="Picture 7" descr="C:\Users\office\AppData\Local\Microsoft\Windows\Temporary Internet Files\Content.IE5\ENHGUKDG\MC900318996[1].wmf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>
                <a:off x="2267744" y="3170586"/>
                <a:ext cx="1901825" cy="1577975"/>
              </a:xfrm>
              <a:prstGeom prst="rect">
                <a:avLst/>
              </a:prstGeom>
              <a:noFill/>
              <a:effectLst>
                <a:glow rad="63500">
                  <a:srgbClr val="DDDDDD">
                    <a:satMod val="175000"/>
                    <a:alpha val="40000"/>
                  </a:srgbClr>
                </a:glow>
                <a:outerShdw blurRad="50800" dist="50800" dir="5400000" algn="ctr" rotWithShape="0">
                  <a:srgbClr val="000000">
                    <a:lumMod val="95000"/>
                    <a:lumOff val="5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9" name="TextBox 28"/>
              <p:cNvSpPr txBox="1"/>
              <p:nvPr/>
            </p:nvSpPr>
            <p:spPr>
              <a:xfrm>
                <a:off x="2714600" y="3750941"/>
                <a:ext cx="1008112" cy="10669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</a:rPr>
                  <a:t>Patient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</p:grpSp>
        <p:grpSp>
          <p:nvGrpSpPr>
            <p:cNvPr id="8" name="Group 7"/>
            <p:cNvGrpSpPr/>
            <p:nvPr/>
          </p:nvGrpSpPr>
          <p:grpSpPr>
            <a:xfrm>
              <a:off x="5940152" y="3147814"/>
              <a:ext cx="2091111" cy="1208232"/>
              <a:chOff x="3895114" y="1724724"/>
              <a:chExt cx="2091111" cy="1610976"/>
            </a:xfrm>
          </p:grpSpPr>
          <p:pic>
            <p:nvPicPr>
              <p:cNvPr id="26" name="Picture 7" descr="C:\Users\office\AppData\Local\Microsoft\Windows\Temporary Internet Files\Content.IE5\ENHGUKDG\MC900318996[1].wmf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>
                <a:off x="3895114" y="1724724"/>
                <a:ext cx="2091111" cy="1577975"/>
              </a:xfrm>
              <a:prstGeom prst="rect">
                <a:avLst/>
              </a:prstGeom>
              <a:noFill/>
              <a:effectLst>
                <a:glow rad="63500">
                  <a:srgbClr val="DDDDDD">
                    <a:satMod val="175000"/>
                    <a:alpha val="40000"/>
                  </a:srgbClr>
                </a:glow>
                <a:outerShdw blurRad="50800" dist="50800" dir="5400000" algn="ctr" rotWithShape="0">
                  <a:srgbClr val="000000">
                    <a:lumMod val="95000"/>
                    <a:lumOff val="5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7" name="TextBox 26"/>
              <p:cNvSpPr txBox="1"/>
              <p:nvPr/>
            </p:nvSpPr>
            <p:spPr>
              <a:xfrm>
                <a:off x="4255582" y="2268741"/>
                <a:ext cx="1471024" cy="10669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</a:rPr>
                  <a:t>Observation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</p:grpSp>
        <p:pic>
          <p:nvPicPr>
            <p:cNvPr id="9" name="Picture 7" descr="C:\Users\office\AppData\Local\Microsoft\Windows\Temporary Internet Files\Content.IE5\ENHGUKDG\MC900318996[1].wmf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1020484" y="3185783"/>
              <a:ext cx="1641338" cy="1578323"/>
            </a:xfrm>
            <a:prstGeom prst="rect">
              <a:avLst/>
            </a:prstGeom>
            <a:noFill/>
            <a:effectLst>
              <a:glow rad="63500">
                <a:srgbClr val="DDDDDD">
                  <a:satMod val="175000"/>
                  <a:alpha val="40000"/>
                </a:srgbClr>
              </a:glow>
              <a:outerShdw blurRad="50800" dist="50800" dir="5400000" algn="ctr" rotWithShape="0">
                <a:srgbClr val="000000">
                  <a:lumMod val="95000"/>
                  <a:lumOff val="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/>
            <p:cNvSpPr txBox="1"/>
            <p:nvPr/>
          </p:nvSpPr>
          <p:spPr>
            <a:xfrm>
              <a:off x="1115616" y="3887457"/>
              <a:ext cx="13887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rPr>
                <a:t>Organization</a:t>
              </a:r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2820613" y="3200089"/>
              <a:ext cx="1901825" cy="1235485"/>
              <a:chOff x="2267744" y="3170586"/>
              <a:chExt cx="1901825" cy="1647314"/>
            </a:xfrm>
          </p:grpSpPr>
          <p:pic>
            <p:nvPicPr>
              <p:cNvPr id="24" name="Picture 7" descr="C:\Users\office\AppData\Local\Microsoft\Windows\Temporary Internet Files\Content.IE5\ENHGUKDG\MC900318996[1].wmf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>
                <a:off x="2267744" y="3170586"/>
                <a:ext cx="1901825" cy="1577975"/>
              </a:xfrm>
              <a:prstGeom prst="rect">
                <a:avLst/>
              </a:prstGeom>
              <a:noFill/>
              <a:effectLst>
                <a:glow rad="63500">
                  <a:srgbClr val="DDDDDD">
                    <a:satMod val="175000"/>
                    <a:alpha val="40000"/>
                  </a:srgbClr>
                </a:glow>
                <a:outerShdw blurRad="50800" dist="50800" dir="5400000" algn="ctr" rotWithShape="0">
                  <a:srgbClr val="000000">
                    <a:lumMod val="95000"/>
                    <a:lumOff val="5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5" name="TextBox 24"/>
              <p:cNvSpPr txBox="1"/>
              <p:nvPr/>
            </p:nvSpPr>
            <p:spPr>
              <a:xfrm>
                <a:off x="2714600" y="3750941"/>
                <a:ext cx="1008112" cy="10669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</a:rPr>
                  <a:t>Patient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2973013" y="3352489"/>
              <a:ext cx="1901825" cy="1235485"/>
              <a:chOff x="2267744" y="3170586"/>
              <a:chExt cx="1901825" cy="1647314"/>
            </a:xfrm>
          </p:grpSpPr>
          <p:pic>
            <p:nvPicPr>
              <p:cNvPr id="22" name="Picture 7" descr="C:\Users\office\AppData\Local\Microsoft\Windows\Temporary Internet Files\Content.IE5\ENHGUKDG\MC900318996[1].wmf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>
                <a:off x="2267744" y="3170586"/>
                <a:ext cx="1901825" cy="1577975"/>
              </a:xfrm>
              <a:prstGeom prst="rect">
                <a:avLst/>
              </a:prstGeom>
              <a:noFill/>
              <a:effectLst>
                <a:glow rad="63500">
                  <a:srgbClr val="DDDDDD">
                    <a:satMod val="175000"/>
                    <a:alpha val="40000"/>
                  </a:srgbClr>
                </a:glow>
                <a:outerShdw blurRad="50800" dist="50800" dir="5400000" algn="ctr" rotWithShape="0">
                  <a:srgbClr val="000000">
                    <a:lumMod val="95000"/>
                    <a:lumOff val="5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3" name="TextBox 22"/>
              <p:cNvSpPr txBox="1"/>
              <p:nvPr/>
            </p:nvSpPr>
            <p:spPr>
              <a:xfrm>
                <a:off x="2714600" y="3750941"/>
                <a:ext cx="1008112" cy="10669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</a:rPr>
                  <a:t>Patient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6092552" y="3300214"/>
              <a:ext cx="2091111" cy="1208232"/>
              <a:chOff x="3895114" y="1724724"/>
              <a:chExt cx="2091111" cy="1610976"/>
            </a:xfrm>
          </p:grpSpPr>
          <p:pic>
            <p:nvPicPr>
              <p:cNvPr id="20" name="Picture 7" descr="C:\Users\office\AppData\Local\Microsoft\Windows\Temporary Internet Files\Content.IE5\ENHGUKDG\MC900318996[1].wmf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>
                <a:off x="3895114" y="1724724"/>
                <a:ext cx="2091111" cy="1577975"/>
              </a:xfrm>
              <a:prstGeom prst="rect">
                <a:avLst/>
              </a:prstGeom>
              <a:noFill/>
              <a:effectLst>
                <a:glow rad="63500">
                  <a:srgbClr val="DDDDDD">
                    <a:satMod val="175000"/>
                    <a:alpha val="40000"/>
                  </a:srgbClr>
                </a:glow>
                <a:outerShdw blurRad="50800" dist="50800" dir="5400000" algn="ctr" rotWithShape="0">
                  <a:srgbClr val="000000">
                    <a:lumMod val="95000"/>
                    <a:lumOff val="5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1" name="TextBox 20"/>
              <p:cNvSpPr txBox="1"/>
              <p:nvPr/>
            </p:nvSpPr>
            <p:spPr>
              <a:xfrm>
                <a:off x="4255582" y="2268741"/>
                <a:ext cx="1471024" cy="10669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</a:rPr>
                  <a:t>Observation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</p:grpSp>
        <p:grpSp>
          <p:nvGrpSpPr>
            <p:cNvPr id="14" name="Group 13"/>
            <p:cNvGrpSpPr/>
            <p:nvPr/>
          </p:nvGrpSpPr>
          <p:grpSpPr>
            <a:xfrm>
              <a:off x="6244952" y="3452614"/>
              <a:ext cx="2091111" cy="1208232"/>
              <a:chOff x="3895114" y="1724724"/>
              <a:chExt cx="2091111" cy="1610976"/>
            </a:xfrm>
          </p:grpSpPr>
          <p:pic>
            <p:nvPicPr>
              <p:cNvPr id="18" name="Picture 7" descr="C:\Users\office\AppData\Local\Microsoft\Windows\Temporary Internet Files\Content.IE5\ENHGUKDG\MC900318996[1].wmf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>
                <a:off x="3895114" y="1724724"/>
                <a:ext cx="2091111" cy="1577975"/>
              </a:xfrm>
              <a:prstGeom prst="rect">
                <a:avLst/>
              </a:prstGeom>
              <a:noFill/>
              <a:effectLst>
                <a:glow rad="63500">
                  <a:srgbClr val="DDDDDD">
                    <a:satMod val="175000"/>
                    <a:alpha val="40000"/>
                  </a:srgbClr>
                </a:glow>
                <a:outerShdw blurRad="50800" dist="50800" dir="5400000" algn="ctr" rotWithShape="0">
                  <a:srgbClr val="000000">
                    <a:lumMod val="95000"/>
                    <a:lumOff val="5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9" name="TextBox 18"/>
              <p:cNvSpPr txBox="1"/>
              <p:nvPr/>
            </p:nvSpPr>
            <p:spPr>
              <a:xfrm>
                <a:off x="4255582" y="2268741"/>
                <a:ext cx="1471024" cy="10669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</a:rPr>
                  <a:t>Observation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</p:grpSp>
        <p:grpSp>
          <p:nvGrpSpPr>
            <p:cNvPr id="15" name="Group 14"/>
            <p:cNvGrpSpPr/>
            <p:nvPr/>
          </p:nvGrpSpPr>
          <p:grpSpPr>
            <a:xfrm>
              <a:off x="5027445" y="3067124"/>
              <a:ext cx="1577975" cy="1426369"/>
              <a:chOff x="4250657" y="3176791"/>
              <a:chExt cx="1577975" cy="1901825"/>
            </a:xfrm>
            <a:effectLst>
              <a:glow rad="63500">
                <a:srgbClr val="DDDDDD">
                  <a:satMod val="175000"/>
                  <a:alpha val="40000"/>
                </a:srgb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pic>
            <p:nvPicPr>
              <p:cNvPr id="16" name="Picture 7" descr="C:\Users\office\AppData\Local\Microsoft\Windows\Temporary Internet Files\Content.IE5\ENHGUKDG\MC900318996[1].wmf"/>
              <p:cNvPicPr>
                <a:picLocks noChangeAspect="1" noChangeArrowheads="1"/>
              </p:cNvPicPr>
              <p:nvPr/>
            </p:nvPicPr>
            <p:blipFill>
              <a:blip r:embed="rId2" cstate="print">
                <a:duotone>
                  <a:srgbClr val="4D4D4D">
                    <a:shade val="45000"/>
                    <a:satMod val="135000"/>
                  </a:srgb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6200000">
                <a:off x="4088732" y="3338716"/>
                <a:ext cx="1901825" cy="15779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7" name="TextBox 16"/>
              <p:cNvSpPr txBox="1"/>
              <p:nvPr/>
            </p:nvSpPr>
            <p:spPr>
              <a:xfrm>
                <a:off x="4250657" y="3835339"/>
                <a:ext cx="1296145" cy="861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</a:rPr>
                  <a:t>Diagnostic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</a:rPr>
                  <a:t>Report</a:t>
                </a:r>
                <a:endParaRPr kumimoji="0" lang="en-CA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</p:grpSp>
      </p:grpSp>
      <p:pic>
        <p:nvPicPr>
          <p:cNvPr id="30" name="Picture 7" descr="C:\Users\office\AppData\Local\Microsoft\Windows\Temporary Internet Files\Content.IE5\ENHGUKDG\MC900318996[1].w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172884" y="4187793"/>
            <a:ext cx="1641338" cy="1578323"/>
          </a:xfrm>
          <a:prstGeom prst="rect">
            <a:avLst/>
          </a:prstGeom>
          <a:noFill/>
          <a:effectLst>
            <a:glow rad="63500">
              <a:srgbClr val="DDDDDD">
                <a:satMod val="175000"/>
                <a:alpha val="40000"/>
              </a:srgbClr>
            </a:glow>
            <a:outerShdw blurRad="50800" dist="50800" dir="5400000" algn="ctr" rotWithShape="0">
              <a:srgbClr val="000000">
                <a:lumMod val="95000"/>
                <a:lumOff val="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31" name="Group 30"/>
          <p:cNvGrpSpPr/>
          <p:nvPr/>
        </p:nvGrpSpPr>
        <p:grpSpPr>
          <a:xfrm>
            <a:off x="6002106" y="2126686"/>
            <a:ext cx="2242302" cy="1854305"/>
            <a:chOff x="6002106" y="1277076"/>
            <a:chExt cx="2242302" cy="1854305"/>
          </a:xfrm>
        </p:grpSpPr>
        <p:pic>
          <p:nvPicPr>
            <p:cNvPr id="32" name="Picture 7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370" b="96209" l="1624" r="99072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08154" y="1277076"/>
              <a:ext cx="1936254" cy="9483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3" name="Down Arrow 32"/>
            <p:cNvSpPr/>
            <p:nvPr/>
          </p:nvSpPr>
          <p:spPr>
            <a:xfrm>
              <a:off x="6242158" y="2225445"/>
              <a:ext cx="394046" cy="905936"/>
            </a:xfrm>
            <a:prstGeom prst="downArrow">
              <a:avLst/>
            </a:prstGeom>
            <a:gradFill rotWithShape="1">
              <a:gsLst>
                <a:gs pos="0">
                  <a:srgbClr val="DDDDDD">
                    <a:shade val="51000"/>
                    <a:satMod val="130000"/>
                  </a:srgbClr>
                </a:gs>
                <a:gs pos="80000">
                  <a:srgbClr val="DDDDDD">
                    <a:shade val="93000"/>
                    <a:satMod val="130000"/>
                  </a:srgbClr>
                </a:gs>
                <a:gs pos="100000">
                  <a:srgbClr val="DDDDDD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DDDDDD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34" name="Down Arrow 33"/>
            <p:cNvSpPr/>
            <p:nvPr/>
          </p:nvSpPr>
          <p:spPr>
            <a:xfrm rot="10800000">
              <a:off x="6927413" y="2195277"/>
              <a:ext cx="394046" cy="905936"/>
            </a:xfrm>
            <a:prstGeom prst="downArrow">
              <a:avLst/>
            </a:prstGeom>
            <a:gradFill rotWithShape="1">
              <a:gsLst>
                <a:gs pos="0">
                  <a:srgbClr val="DDDDDD">
                    <a:shade val="51000"/>
                    <a:satMod val="130000"/>
                  </a:srgbClr>
                </a:gs>
                <a:gs pos="80000">
                  <a:srgbClr val="DDDDDD">
                    <a:shade val="93000"/>
                    <a:satMod val="130000"/>
                  </a:srgbClr>
                </a:gs>
                <a:gs pos="100000">
                  <a:srgbClr val="DDDDDD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DDDDDD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6002106" y="2283718"/>
              <a:ext cx="87415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rPr>
                <a:t>Create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rPr>
                <a:t>Update</a:t>
              </a:r>
              <a:endParaRPr kumimoji="0" lang="nl-NL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6761427" y="2422217"/>
              <a:ext cx="7629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rPr>
                <a:t>Query</a:t>
              </a:r>
              <a:endParaRPr kumimoji="0" lang="nl-NL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3573760" y="1981200"/>
            <a:ext cx="1862336" cy="2130072"/>
            <a:chOff x="3573760" y="1131590"/>
            <a:chExt cx="1862336" cy="2130072"/>
          </a:xfrm>
        </p:grpSpPr>
        <p:grpSp>
          <p:nvGrpSpPr>
            <p:cNvPr id="38" name="Group 37"/>
            <p:cNvGrpSpPr/>
            <p:nvPr/>
          </p:nvGrpSpPr>
          <p:grpSpPr>
            <a:xfrm>
              <a:off x="3573760" y="1131590"/>
              <a:ext cx="1790328" cy="1630778"/>
              <a:chOff x="251520" y="1021945"/>
              <a:chExt cx="1790328" cy="1630778"/>
            </a:xfrm>
          </p:grpSpPr>
          <p:pic>
            <p:nvPicPr>
              <p:cNvPr id="41" name="Picture 2" descr="http://icons.iconarchive.com/icons/icons-land/vista-hardware-devices/256/Home-Server-icon.png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1520" y="1309977"/>
                <a:ext cx="1790328" cy="13427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2" name="TextBox 41"/>
              <p:cNvSpPr txBox="1"/>
              <p:nvPr/>
            </p:nvSpPr>
            <p:spPr>
              <a:xfrm>
                <a:off x="479749" y="1021945"/>
                <a:ext cx="12549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effectLst/>
                    <a:uLnTx/>
                    <a:uFillTx/>
                    <a:latin typeface="Calibri"/>
                  </a:rPr>
                  <a:t>Lab System</a:t>
                </a:r>
                <a:endParaRPr kumimoji="0" lang="nl-NL" sz="1800" b="1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latin typeface="Calibri"/>
                </a:endParaRPr>
              </a:p>
            </p:txBody>
          </p:sp>
        </p:grpSp>
        <p:sp>
          <p:nvSpPr>
            <p:cNvPr id="39" name="Down Arrow 38"/>
            <p:cNvSpPr/>
            <p:nvPr/>
          </p:nvSpPr>
          <p:spPr>
            <a:xfrm>
              <a:off x="4788024" y="2355726"/>
              <a:ext cx="394046" cy="905936"/>
            </a:xfrm>
            <a:prstGeom prst="downArrow">
              <a:avLst/>
            </a:prstGeom>
            <a:gradFill rotWithShape="1">
              <a:gsLst>
                <a:gs pos="0">
                  <a:srgbClr val="DDDDDD">
                    <a:shade val="51000"/>
                    <a:satMod val="130000"/>
                  </a:srgbClr>
                </a:gs>
                <a:gs pos="80000">
                  <a:srgbClr val="DDDDDD">
                    <a:shade val="93000"/>
                    <a:satMod val="130000"/>
                  </a:srgbClr>
                </a:gs>
                <a:gs pos="100000">
                  <a:srgbClr val="DDDDDD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DDDDDD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4561946" y="2396940"/>
              <a:ext cx="87415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rPr>
                <a:t>Create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rPr>
                <a:t>Update</a:t>
              </a:r>
              <a:endParaRPr kumimoji="0" lang="nl-NL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endParaRP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467544" y="1981200"/>
            <a:ext cx="2304256" cy="1999791"/>
            <a:chOff x="467544" y="1131590"/>
            <a:chExt cx="2304256" cy="1999791"/>
          </a:xfrm>
        </p:grpSpPr>
        <p:grpSp>
          <p:nvGrpSpPr>
            <p:cNvPr id="44" name="Group 43"/>
            <p:cNvGrpSpPr/>
            <p:nvPr/>
          </p:nvGrpSpPr>
          <p:grpSpPr>
            <a:xfrm>
              <a:off x="827584" y="1131590"/>
              <a:ext cx="1790328" cy="1702786"/>
              <a:chOff x="251520" y="917671"/>
              <a:chExt cx="1790328" cy="1702786"/>
            </a:xfrm>
          </p:grpSpPr>
          <p:pic>
            <p:nvPicPr>
              <p:cNvPr id="49" name="Picture 2" descr="http://icons.iconarchive.com/icons/icons-land/vista-hardware-devices/256/Home-Server-icon.png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1520" y="1277711"/>
                <a:ext cx="1790328" cy="13427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0" name="TextBox 49"/>
              <p:cNvSpPr txBox="1"/>
              <p:nvPr/>
            </p:nvSpPr>
            <p:spPr>
              <a:xfrm>
                <a:off x="251520" y="917671"/>
                <a:ext cx="17079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effectLst/>
                    <a:uLnTx/>
                    <a:uFillTx/>
                    <a:latin typeface="Calibri"/>
                  </a:rPr>
                  <a:t>Hospital System</a:t>
                </a:r>
                <a:endParaRPr kumimoji="0" lang="nl-NL" sz="1800" b="1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latin typeface="Calibri"/>
                </a:endParaRPr>
              </a:p>
            </p:txBody>
          </p:sp>
        </p:grpSp>
        <p:sp>
          <p:nvSpPr>
            <p:cNvPr id="45" name="Down Arrow 44"/>
            <p:cNvSpPr/>
            <p:nvPr/>
          </p:nvSpPr>
          <p:spPr>
            <a:xfrm>
              <a:off x="707596" y="2225445"/>
              <a:ext cx="394046" cy="905936"/>
            </a:xfrm>
            <a:prstGeom prst="downArrow">
              <a:avLst/>
            </a:prstGeom>
            <a:gradFill rotWithShape="1">
              <a:gsLst>
                <a:gs pos="0">
                  <a:srgbClr val="DDDDDD">
                    <a:shade val="51000"/>
                    <a:satMod val="130000"/>
                  </a:srgbClr>
                </a:gs>
                <a:gs pos="80000">
                  <a:srgbClr val="DDDDDD">
                    <a:shade val="93000"/>
                    <a:satMod val="130000"/>
                  </a:srgbClr>
                </a:gs>
                <a:gs pos="100000">
                  <a:srgbClr val="DDDDDD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DDDDDD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46" name="Down Arrow 45"/>
            <p:cNvSpPr/>
            <p:nvPr/>
          </p:nvSpPr>
          <p:spPr>
            <a:xfrm rot="10800000">
              <a:off x="2174885" y="2195277"/>
              <a:ext cx="394046" cy="905936"/>
            </a:xfrm>
            <a:prstGeom prst="downArrow">
              <a:avLst/>
            </a:prstGeom>
            <a:gradFill rotWithShape="1">
              <a:gsLst>
                <a:gs pos="0">
                  <a:srgbClr val="DDDDDD">
                    <a:shade val="51000"/>
                    <a:satMod val="130000"/>
                  </a:srgbClr>
                </a:gs>
                <a:gs pos="80000">
                  <a:srgbClr val="DDDDDD">
                    <a:shade val="93000"/>
                    <a:satMod val="130000"/>
                  </a:srgbClr>
                </a:gs>
                <a:gs pos="100000">
                  <a:srgbClr val="DDDDDD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DDDDDD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467544" y="2283718"/>
              <a:ext cx="87415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rPr>
                <a:t>Create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rPr>
                <a:t>Update</a:t>
              </a:r>
              <a:endParaRPr kumimoji="0" lang="nl-NL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2008899" y="2422217"/>
              <a:ext cx="7629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rPr>
                <a:t>Query</a:t>
              </a:r>
              <a:endParaRPr kumimoji="0" lang="nl-NL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endParaRPr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7778354" y="3061320"/>
            <a:ext cx="546446" cy="905936"/>
            <a:chOff x="7778354" y="2211710"/>
            <a:chExt cx="546446" cy="905936"/>
          </a:xfrm>
        </p:grpSpPr>
        <p:sp>
          <p:nvSpPr>
            <p:cNvPr id="52" name="Down Arrow 51"/>
            <p:cNvSpPr/>
            <p:nvPr/>
          </p:nvSpPr>
          <p:spPr>
            <a:xfrm rot="10800000">
              <a:off x="7930754" y="2211710"/>
              <a:ext cx="394046" cy="905936"/>
            </a:xfrm>
            <a:prstGeom prst="downArrow">
              <a:avLst/>
            </a:prstGeom>
            <a:gradFill rotWithShape="1">
              <a:gsLst>
                <a:gs pos="0">
                  <a:srgbClr val="DDDDDD">
                    <a:shade val="51000"/>
                    <a:satMod val="130000"/>
                  </a:srgbClr>
                </a:gs>
                <a:gs pos="80000">
                  <a:srgbClr val="DDDDDD">
                    <a:shade val="93000"/>
                    <a:satMod val="130000"/>
                  </a:srgbClr>
                </a:gs>
                <a:gs pos="100000">
                  <a:srgbClr val="DDDDDD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DDDDDD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53" name="Down Arrow 52"/>
            <p:cNvSpPr/>
            <p:nvPr/>
          </p:nvSpPr>
          <p:spPr>
            <a:xfrm rot="10800000">
              <a:off x="7778354" y="2211710"/>
              <a:ext cx="394046" cy="905936"/>
            </a:xfrm>
            <a:prstGeom prst="downArrow">
              <a:avLst/>
            </a:prstGeom>
            <a:gradFill rotWithShape="1">
              <a:gsLst>
                <a:gs pos="0">
                  <a:srgbClr val="DDDDDD">
                    <a:shade val="51000"/>
                    <a:satMod val="130000"/>
                  </a:srgbClr>
                </a:gs>
                <a:gs pos="80000">
                  <a:srgbClr val="DDDDDD">
                    <a:shade val="93000"/>
                    <a:satMod val="130000"/>
                  </a:srgbClr>
                </a:gs>
                <a:gs pos="100000">
                  <a:srgbClr val="DDDDDD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DDDDDD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</a:endParaRPr>
            </a:p>
          </p:txBody>
        </p:sp>
      </p:grpSp>
      <p:sp>
        <p:nvSpPr>
          <p:cNvPr id="54" name="TextBox 53"/>
          <p:cNvSpPr txBox="1"/>
          <p:nvPr/>
        </p:nvSpPr>
        <p:spPr>
          <a:xfrm>
            <a:off x="7452320" y="3277344"/>
            <a:ext cx="1090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prstClr val="black"/>
                </a:solidFill>
                <a:latin typeface="Calibri"/>
              </a:rPr>
              <a:t>Subscribe</a:t>
            </a:r>
            <a:endParaRPr lang="nl-NL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22658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Just a quick GET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1800" dirty="0" smtClean="0"/>
              <a:t>GET </a:t>
            </a:r>
            <a:r>
              <a:rPr lang="en-GB" sz="1800" b="1" dirty="0" smtClean="0"/>
              <a:t>/</a:t>
            </a:r>
            <a:r>
              <a:rPr lang="en-GB" sz="1800" b="1" dirty="0" err="1" smtClean="0"/>
              <a:t>fhir</a:t>
            </a:r>
            <a:r>
              <a:rPr lang="en-GB" sz="1800" b="1" dirty="0" smtClean="0"/>
              <a:t>/Patient/1</a:t>
            </a:r>
            <a:r>
              <a:rPr lang="en-GB" sz="1800" dirty="0" smtClean="0"/>
              <a:t> HTTP/1.1</a:t>
            </a:r>
          </a:p>
          <a:p>
            <a:endParaRPr lang="en-GB" sz="1800" dirty="0" smtClean="0"/>
          </a:p>
          <a:p>
            <a:r>
              <a:rPr lang="en-GB" sz="1800" dirty="0" smtClean="0"/>
              <a:t>HTTP/1.1 200 OK</a:t>
            </a:r>
          </a:p>
          <a:p>
            <a:r>
              <a:rPr lang="en-GB" sz="1800" dirty="0" smtClean="0"/>
              <a:t>Content-Type: </a:t>
            </a:r>
            <a:r>
              <a:rPr lang="en-GB" sz="1800" b="1" dirty="0" smtClean="0"/>
              <a:t>application/</a:t>
            </a:r>
            <a:r>
              <a:rPr lang="en-GB" sz="1800" b="1" dirty="0" err="1" smtClean="0"/>
              <a:t>xml+fhir;charset</a:t>
            </a:r>
            <a:r>
              <a:rPr lang="en-GB" sz="1800" b="1" dirty="0" smtClean="0"/>
              <a:t>=utf-8</a:t>
            </a:r>
          </a:p>
          <a:p>
            <a:r>
              <a:rPr lang="en-GB" sz="1800" dirty="0" smtClean="0"/>
              <a:t>Content-Length: 787</a:t>
            </a:r>
          </a:p>
          <a:p>
            <a:r>
              <a:rPr lang="en-GB" sz="1800" dirty="0" smtClean="0"/>
              <a:t>Last-Modified: Tue, 29 May 2012 23:45:32 GMT</a:t>
            </a:r>
            <a:endParaRPr lang="en-GB" sz="1800" dirty="0"/>
          </a:p>
        </p:txBody>
      </p:sp>
      <p:sp>
        <p:nvSpPr>
          <p:cNvPr id="7" name="Rectangle 6"/>
          <p:cNvSpPr/>
          <p:nvPr/>
        </p:nvSpPr>
        <p:spPr>
          <a:xfrm>
            <a:off x="457200" y="3962400"/>
            <a:ext cx="7924800" cy="15850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dirty="0">
                <a:latin typeface="Courier New" pitchFamily="49" charset="0"/>
                <a:cs typeface="Courier New" pitchFamily="49" charset="0"/>
              </a:rPr>
              <a:t>&lt;?</a:t>
            </a:r>
            <a:r>
              <a:rPr lang="nl-NL" dirty="0" err="1">
                <a:latin typeface="Courier New" pitchFamily="49" charset="0"/>
                <a:cs typeface="Courier New" pitchFamily="49" charset="0"/>
              </a:rPr>
              <a:t>xml</a:t>
            </a:r>
            <a:r>
              <a:rPr lang="nl-NL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nl-NL" dirty="0" err="1">
                <a:latin typeface="Courier New" pitchFamily="49" charset="0"/>
                <a:cs typeface="Courier New" pitchFamily="49" charset="0"/>
              </a:rPr>
              <a:t>version</a:t>
            </a:r>
            <a:r>
              <a:rPr lang="nl-NL" dirty="0">
                <a:latin typeface="Courier New" pitchFamily="49" charset="0"/>
                <a:cs typeface="Courier New" pitchFamily="49" charset="0"/>
              </a:rPr>
              <a:t>="1.0" </a:t>
            </a:r>
            <a:r>
              <a:rPr lang="nl-NL" dirty="0" err="1">
                <a:latin typeface="Courier New" pitchFamily="49" charset="0"/>
                <a:cs typeface="Courier New" pitchFamily="49" charset="0"/>
              </a:rPr>
              <a:t>encoding</a:t>
            </a:r>
            <a:r>
              <a:rPr lang="nl-NL" dirty="0">
                <a:latin typeface="Courier New" pitchFamily="49" charset="0"/>
                <a:cs typeface="Courier New" pitchFamily="49" charset="0"/>
              </a:rPr>
              <a:t>="UTF-8"?&gt;</a:t>
            </a:r>
          </a:p>
          <a:p>
            <a:r>
              <a:rPr lang="nb-NO" sz="1000" dirty="0">
                <a:latin typeface="Courier New" pitchFamily="49" charset="0"/>
                <a:cs typeface="Courier New" pitchFamily="49" charset="0"/>
              </a:rPr>
              <a:t>&lt;</a:t>
            </a:r>
            <a:r>
              <a:rPr lang="nb-NO" sz="1000" dirty="0" smtClean="0">
                <a:latin typeface="Courier New" pitchFamily="49" charset="0"/>
                <a:cs typeface="Courier New" pitchFamily="49" charset="0"/>
              </a:rPr>
              <a:t>Patient xmlns</a:t>
            </a:r>
            <a:r>
              <a:rPr lang="nb-NO" sz="1000" dirty="0">
                <a:latin typeface="Courier New" pitchFamily="49" charset="0"/>
                <a:cs typeface="Courier New" pitchFamily="49" charset="0"/>
              </a:rPr>
              <a:t>="http://hl7.org/fhir"&gt;&lt;identifier&gt;&lt;label&gt;SSN&lt;/label</a:t>
            </a:r>
            <a:r>
              <a:rPr lang="nb-NO" sz="1000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sz="1000" dirty="0">
                <a:latin typeface="Courier New" pitchFamily="49" charset="0"/>
                <a:cs typeface="Courier New" pitchFamily="49" charset="0"/>
              </a:rPr>
              <a:t>identifier&gt;&lt;system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&gt;</a:t>
            </a:r>
          </a:p>
          <a:p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http</a:t>
            </a:r>
            <a:r>
              <a:rPr lang="en-US" sz="1000" dirty="0">
                <a:latin typeface="Courier New" pitchFamily="49" charset="0"/>
                <a:cs typeface="Courier New" pitchFamily="49" charset="0"/>
              </a:rPr>
              <a:t>://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hl7.org/fhir/sid/usssn</a:t>
            </a:r>
            <a:r>
              <a:rPr lang="en-US" sz="1000" dirty="0">
                <a:latin typeface="Courier New" pitchFamily="49" charset="0"/>
                <a:cs typeface="Courier New" pitchFamily="49" charset="0"/>
              </a:rPr>
              <a:t>&lt;/system&gt;&lt;id&gt;444222222&lt;/id&gt;&lt;/identifier&gt;&lt;/identifier&gt;&lt;name&gt;&lt;use&gt;official&lt;/use&gt;&lt;family&gt;Everywoman&lt;/family&gt;&lt;given&gt;Eve&lt;/given&gt;&lt;/name&gt;&lt;telecom&gt;&lt;system&gt;phone&lt;/system&gt;&lt;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value&gt;555-555 2003</a:t>
            </a:r>
            <a:r>
              <a:rPr lang="en-US" sz="1000" dirty="0">
                <a:latin typeface="Courier New" pitchFamily="49" charset="0"/>
                <a:cs typeface="Courier New" pitchFamily="49" charset="0"/>
              </a:rPr>
              <a:t>&lt;/value&gt;&lt;use&gt;work&lt;/use&gt;&lt;/telecom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&gt;&lt;</a:t>
            </a:r>
            <a:r>
              <a:rPr lang="en-US" sz="1000" dirty="0">
                <a:latin typeface="Courier New" pitchFamily="49" charset="0"/>
                <a:cs typeface="Courier New" pitchFamily="49" charset="0"/>
              </a:rPr>
              <a:t>gender&gt;&lt;system&gt;http://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hl7.org/fhir/sid/v2-0001</a:t>
            </a:r>
            <a:r>
              <a:rPr lang="en-US" sz="1000" dirty="0">
                <a:latin typeface="Courier New" pitchFamily="49" charset="0"/>
                <a:cs typeface="Courier New" pitchFamily="49" charset="0"/>
              </a:rPr>
              <a:t>&lt;/system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&gt;</a:t>
            </a:r>
          </a:p>
          <a:p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sz="1000" dirty="0">
                <a:latin typeface="Courier New" pitchFamily="49" charset="0"/>
                <a:cs typeface="Courier New" pitchFamily="49" charset="0"/>
              </a:rPr>
              <a:t>code&gt;F&lt;/code&gt;&lt;/gender&gt;&lt;birthDate&gt;1973-05-31&lt;/birthDate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&gt;&lt;</a:t>
            </a:r>
            <a:r>
              <a:rPr lang="en-US" sz="1000" dirty="0">
                <a:latin typeface="Courier New" pitchFamily="49" charset="0"/>
                <a:cs typeface="Courier New" pitchFamily="49" charset="0"/>
              </a:rPr>
              <a:t>address&gt;&lt;use&gt;home&lt;/use&gt;&lt;line&gt;2222 Home Street&lt;/line&gt;&lt;/address&gt;&lt;text&gt;&lt;status&gt;generated&lt;/status&gt;&lt;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div xmlns</a:t>
            </a:r>
            <a:r>
              <a:rPr lang="en-US" sz="1000" dirty="0">
                <a:latin typeface="Courier New" pitchFamily="49" charset="0"/>
                <a:cs typeface="Courier New" pitchFamily="49" charset="0"/>
              </a:rPr>
              <a:t>="http://www.w3.org/1999/xhtml"&gt;Everywoman, Eve. 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SSN:</a:t>
            </a:r>
            <a:r>
              <a:rPr lang="nl-NL" sz="1000" dirty="0" smtClean="0">
                <a:latin typeface="Courier New" pitchFamily="49" charset="0"/>
                <a:cs typeface="Courier New" pitchFamily="49" charset="0"/>
              </a:rPr>
              <a:t>444222222</a:t>
            </a:r>
            <a:r>
              <a:rPr lang="nl-NL" sz="1000" dirty="0">
                <a:latin typeface="Courier New" pitchFamily="49" charset="0"/>
                <a:cs typeface="Courier New" pitchFamily="49" charset="0"/>
              </a:rPr>
              <a:t>&lt;/div&gt;&lt;/</a:t>
            </a:r>
            <a:r>
              <a:rPr lang="nl-NL" sz="1000" dirty="0" err="1">
                <a:latin typeface="Courier New" pitchFamily="49" charset="0"/>
                <a:cs typeface="Courier New" pitchFamily="49" charset="0"/>
              </a:rPr>
              <a:t>text</a:t>
            </a:r>
            <a:r>
              <a:rPr lang="nl-NL" sz="1000" dirty="0">
                <a:latin typeface="Courier New" pitchFamily="49" charset="0"/>
                <a:cs typeface="Courier New" pitchFamily="49" charset="0"/>
              </a:rPr>
              <a:t>&gt;&lt;/</a:t>
            </a:r>
            <a:r>
              <a:rPr lang="nl-NL" sz="1000" dirty="0" err="1" smtClean="0">
                <a:latin typeface="Courier New" pitchFamily="49" charset="0"/>
                <a:cs typeface="Courier New" pitchFamily="49" charset="0"/>
              </a:rPr>
              <a:t>Patient</a:t>
            </a:r>
            <a:r>
              <a:rPr lang="nl-NL" sz="1000" dirty="0" smtClean="0">
                <a:latin typeface="Courier New" pitchFamily="49" charset="0"/>
                <a:cs typeface="Courier New" pitchFamily="49" charset="0"/>
              </a:rPr>
              <a:t>&gt;</a:t>
            </a:r>
            <a:endParaRPr lang="nl-NL" sz="1000" dirty="0">
              <a:latin typeface="Courier New" pitchFamily="49" charset="0"/>
              <a:cs typeface="Courier New" pitchFamily="49" charset="0"/>
            </a:endParaRPr>
          </a:p>
          <a:p>
            <a:endParaRPr lang="nl-NL" sz="900" dirty="0">
              <a:latin typeface="Courier New" pitchFamily="49" charset="0"/>
              <a:cs typeface="Courier New" pitchFamily="49" charset="0"/>
            </a:endParaRPr>
          </a:p>
        </p:txBody>
      </p:sp>
      <p:cxnSp>
        <p:nvCxnSpPr>
          <p:cNvPr id="9" name="Straight Arrow Connector 8"/>
          <p:cNvCxnSpPr/>
          <p:nvPr/>
        </p:nvCxnSpPr>
        <p:spPr bwMode="auto">
          <a:xfrm flipH="1">
            <a:off x="6934200" y="4724400"/>
            <a:ext cx="685800" cy="5334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Cloud 9"/>
          <p:cNvSpPr/>
          <p:nvPr/>
        </p:nvSpPr>
        <p:spPr bwMode="auto">
          <a:xfrm>
            <a:off x="7077075" y="4105275"/>
            <a:ext cx="1676400" cy="914400"/>
          </a:xfrm>
          <a:prstGeom prst="cloud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UTF-8</a:t>
            </a:r>
            <a:r>
              <a:rPr kumimoji="0" lang="en-US" sz="1800" b="0" i="0" u="none" strike="noStrike" cap="none" normalizeH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 encoded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cxnSp>
        <p:nvCxnSpPr>
          <p:cNvPr id="13" name="Straight Arrow Connector 12"/>
          <p:cNvCxnSpPr/>
          <p:nvPr/>
        </p:nvCxnSpPr>
        <p:spPr bwMode="auto">
          <a:xfrm flipH="1" flipV="1">
            <a:off x="3352800" y="2209800"/>
            <a:ext cx="1219200" cy="80964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Cloud 13"/>
          <p:cNvSpPr/>
          <p:nvPr/>
        </p:nvSpPr>
        <p:spPr bwMode="auto">
          <a:xfrm>
            <a:off x="4419600" y="1833563"/>
            <a:ext cx="3276600" cy="914400"/>
          </a:xfrm>
          <a:prstGeom prst="cloud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HTTP</a:t>
            </a:r>
            <a:r>
              <a:rPr kumimoji="0" lang="en-US" sz="1800" b="0" i="0" u="none" strike="noStrike" cap="none" normalizeH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Verb + path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867400" y="5943600"/>
            <a:ext cx="2173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Version in resource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5175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Tutorial Objectives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800" dirty="0" smtClean="0"/>
              <a:t>You should:</a:t>
            </a:r>
          </a:p>
          <a:p>
            <a:pPr lvl="1"/>
            <a:r>
              <a:rPr lang="en-GB" sz="2400" dirty="0" smtClean="0"/>
              <a:t>Know how to approach the FHIR specification to find out what more you need to know</a:t>
            </a:r>
          </a:p>
          <a:p>
            <a:pPr lvl="1"/>
            <a:r>
              <a:rPr lang="en-GB" sz="2400" dirty="0" smtClean="0"/>
              <a:t>Be able to start to build a FHIR client/server</a:t>
            </a:r>
          </a:p>
          <a:p>
            <a:pPr lvl="1"/>
            <a:r>
              <a:rPr lang="en-GB" sz="2400" dirty="0" smtClean="0"/>
              <a:t>Be able to explain what FHIR is to others in your organization, and what impact it might have</a:t>
            </a:r>
          </a:p>
          <a:p>
            <a:pPr lvl="1"/>
            <a:r>
              <a:rPr lang="en-GB" sz="2400" dirty="0" smtClean="0"/>
              <a:t>Be able to engage with the community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7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239086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7" y="332657"/>
            <a:ext cx="7334577" cy="1152128"/>
          </a:xfrm>
        </p:spPr>
        <p:txBody>
          <a:bodyPr/>
          <a:lstStyle/>
          <a:p>
            <a:r>
              <a:rPr lang="en-GB" smtClean="0"/>
              <a:t>A Resource’s REST identity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mtClean="0"/>
              <a:t>In fact: an URL</a:t>
            </a:r>
          </a:p>
          <a:p>
            <a:pPr lvl="1"/>
            <a:endParaRPr lang="en-GB" smtClean="0"/>
          </a:p>
          <a:p>
            <a:pPr lvl="1"/>
            <a:r>
              <a:rPr lang="en-GB" b="1" smtClean="0">
                <a:latin typeface="Courier New" pitchFamily="49" charset="0"/>
                <a:cs typeface="Courier New" pitchFamily="49" charset="0"/>
              </a:rPr>
              <a:t>http://server.org/fhir/Patient/1</a:t>
            </a:r>
            <a:endParaRPr lang="en-GB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Left Brace 5"/>
          <p:cNvSpPr/>
          <p:nvPr/>
        </p:nvSpPr>
        <p:spPr bwMode="auto">
          <a:xfrm rot="16200000">
            <a:off x="3848102" y="2095500"/>
            <a:ext cx="381000" cy="2895600"/>
          </a:xfrm>
          <a:prstGeom prst="leftBrace">
            <a:avLst>
              <a:gd name="adj1" fmla="val 8333"/>
              <a:gd name="adj2" fmla="val 49188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87319" y="3745468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endpoint</a:t>
            </a:r>
            <a:endParaRPr lang="en-US" dirty="0"/>
          </a:p>
        </p:txBody>
      </p:sp>
      <p:sp>
        <p:nvSpPr>
          <p:cNvPr id="8" name="Left Brace 7"/>
          <p:cNvSpPr/>
          <p:nvPr/>
        </p:nvSpPr>
        <p:spPr bwMode="auto">
          <a:xfrm rot="5400000">
            <a:off x="6257258" y="2075786"/>
            <a:ext cx="380999" cy="1430084"/>
          </a:xfrm>
          <a:prstGeom prst="leftBrace">
            <a:avLst>
              <a:gd name="adj1" fmla="val 8333"/>
              <a:gd name="adj2" fmla="val 49188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Left Brace 8"/>
          <p:cNvSpPr/>
          <p:nvPr/>
        </p:nvSpPr>
        <p:spPr bwMode="auto">
          <a:xfrm rot="16200000">
            <a:off x="7277104" y="3311004"/>
            <a:ext cx="380999" cy="457206"/>
          </a:xfrm>
          <a:prstGeom prst="leftBrace">
            <a:avLst>
              <a:gd name="adj1" fmla="val 8333"/>
              <a:gd name="adj2" fmla="val 49188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562600" y="2230995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resource type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263162" y="3745468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id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762000" y="5029200"/>
            <a:ext cx="6314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Note: This URL resolves to the current version of a resource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1930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Content Placeholder 26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clrChange>
              <a:clrFrom>
                <a:srgbClr val="FFE074"/>
              </a:clrFrom>
              <a:clrTo>
                <a:srgbClr val="FFE074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6183"/>
          <a:stretch/>
        </p:blipFill>
        <p:spPr>
          <a:xfrm>
            <a:off x="152400" y="1741714"/>
            <a:ext cx="8915400" cy="4789715"/>
          </a:xfrm>
        </p:spPr>
      </p:pic>
      <p:sp>
        <p:nvSpPr>
          <p:cNvPr id="31" name="Rounded Rectangle 30"/>
          <p:cNvSpPr/>
          <p:nvPr/>
        </p:nvSpPr>
        <p:spPr bwMode="auto">
          <a:xfrm>
            <a:off x="248080" y="1705335"/>
            <a:ext cx="8667319" cy="4837800"/>
          </a:xfrm>
          <a:prstGeom prst="roundRect">
            <a:avLst>
              <a:gd name="adj" fmla="val 50000"/>
            </a:avLst>
          </a:prstGeom>
          <a:solidFill>
            <a:schemeClr val="bg1">
              <a:alpha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1752600" y="2743200"/>
            <a:ext cx="1600200" cy="2590800"/>
          </a:xfrm>
          <a:prstGeom prst="roundRect">
            <a:avLst>
              <a:gd name="adj" fmla="val 6712"/>
            </a:avLst>
          </a:prstGeom>
          <a:ln w="25400">
            <a:headEnd type="none" w="med" len="med"/>
            <a:tailEnd type="none" w="med" len="med"/>
          </a:ln>
          <a:effectLst>
            <a:outerShdw blurRad="76200" dist="889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  <a:p>
            <a:pPr lvl="0"/>
            <a:r>
              <a:rPr lang="en-US" b="1" dirty="0">
                <a:solidFill>
                  <a:srgbClr val="000000"/>
                </a:solidFill>
                <a:latin typeface="Arial" charset="0"/>
              </a:rPr>
              <a:t>Patient</a:t>
            </a:r>
          </a:p>
          <a:p>
            <a:pPr lvl="0"/>
            <a:endParaRPr lang="en-US" b="1" dirty="0">
              <a:solidFill>
                <a:srgbClr val="000000"/>
              </a:solidFill>
              <a:latin typeface="Arial" charset="0"/>
            </a:endParaRPr>
          </a:p>
          <a:p>
            <a:pPr lvl="0"/>
            <a:r>
              <a:rPr lang="en-US" sz="1400" dirty="0">
                <a:solidFill>
                  <a:srgbClr val="000000"/>
                </a:solidFill>
                <a:latin typeface="Arial" charset="0"/>
              </a:rPr>
              <a:t>MRN 22234</a:t>
            </a:r>
          </a:p>
          <a:p>
            <a:pPr lvl="0"/>
            <a:r>
              <a:rPr lang="en-US" sz="1400" dirty="0">
                <a:solidFill>
                  <a:srgbClr val="000000"/>
                </a:solidFill>
                <a:latin typeface="Arial" charset="0"/>
              </a:rPr>
              <a:t>“Ewout Kramer”</a:t>
            </a:r>
          </a:p>
          <a:p>
            <a:pPr lvl="0"/>
            <a:r>
              <a:rPr lang="en-US" sz="1400" dirty="0">
                <a:solidFill>
                  <a:srgbClr val="000000"/>
                </a:solidFill>
                <a:latin typeface="Arial" charset="0"/>
              </a:rPr>
              <a:t>30-11-1972</a:t>
            </a:r>
          </a:p>
          <a:p>
            <a:pPr lvl="0"/>
            <a:r>
              <a:rPr lang="en-US" sz="1400" dirty="0">
                <a:solidFill>
                  <a:srgbClr val="000000"/>
                </a:solidFill>
                <a:latin typeface="Arial" charset="0"/>
              </a:rPr>
              <a:t>Amsterdam</a:t>
            </a:r>
          </a:p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>
              <a:solidFill>
                <a:schemeClr val="tx1"/>
              </a:solidFill>
              <a:latin typeface="Arial" charset="0"/>
            </a:endParaRPr>
          </a:p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>
              <a:solidFill>
                <a:schemeClr val="tx1"/>
              </a:solidFill>
              <a:latin typeface="Arial" charset="0"/>
            </a:endParaRPr>
          </a:p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Resource metadata</a:t>
            </a:r>
            <a:endParaRPr lang="en-GB" dirty="0"/>
          </a:p>
        </p:txBody>
      </p:sp>
      <p:sp>
        <p:nvSpPr>
          <p:cNvPr id="33" name="TextBox 32"/>
          <p:cNvSpPr txBox="1"/>
          <p:nvPr/>
        </p:nvSpPr>
        <p:spPr>
          <a:xfrm>
            <a:off x="2994999" y="2196567"/>
            <a:ext cx="2202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 smtClean="0"/>
              <a:t>Metadata</a:t>
            </a:r>
            <a:endParaRPr lang="nl-NL" dirty="0"/>
          </a:p>
        </p:txBody>
      </p:sp>
      <p:sp>
        <p:nvSpPr>
          <p:cNvPr id="16" name="TextBox 15"/>
          <p:cNvSpPr txBox="1"/>
          <p:nvPr/>
        </p:nvSpPr>
        <p:spPr>
          <a:xfrm>
            <a:off x="3456110" y="2812918"/>
            <a:ext cx="494438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 &lt;id value="4705149-patient"/&gt;</a:t>
            </a:r>
            <a:br>
              <a:rPr lang="en-US" sz="1600" dirty="0"/>
            </a:br>
            <a:r>
              <a:rPr lang="en-US" sz="1600" dirty="0"/>
              <a:t>    &lt;meta&gt;</a:t>
            </a:r>
            <a:br>
              <a:rPr lang="en-US" sz="1600" dirty="0"/>
            </a:br>
            <a:r>
              <a:rPr lang="en-US" sz="1600" dirty="0"/>
              <a:t>        &lt;</a:t>
            </a:r>
            <a:r>
              <a:rPr lang="en-US" sz="1600" dirty="0" err="1"/>
              <a:t>versionId</a:t>
            </a:r>
            <a:r>
              <a:rPr lang="en-US" sz="1600" dirty="0"/>
              <a:t> value="4"/&gt;</a:t>
            </a:r>
            <a:br>
              <a:rPr lang="en-US" sz="1600" dirty="0"/>
            </a:br>
            <a:r>
              <a:rPr lang="en-US" sz="1600" dirty="0"/>
              <a:t>        &lt;</a:t>
            </a:r>
            <a:r>
              <a:rPr lang="en-US" sz="1600" dirty="0" err="1"/>
              <a:t>lastUpdated</a:t>
            </a:r>
            <a:r>
              <a:rPr lang="en-US" sz="1600" dirty="0"/>
              <a:t> value</a:t>
            </a:r>
            <a:r>
              <a:rPr lang="en-US" sz="1600" dirty="0" smtClean="0"/>
              <a:t>="2016-08-10T16:18:46Z</a:t>
            </a:r>
            <a:r>
              <a:rPr lang="en-US" sz="1600" dirty="0"/>
              <a:t>"/</a:t>
            </a:r>
            <a:r>
              <a:rPr lang="en-US" sz="1600" dirty="0" smtClean="0"/>
              <a:t>&gt;</a:t>
            </a:r>
          </a:p>
          <a:p>
            <a:r>
              <a:rPr lang="en-US" sz="1600" dirty="0"/>
              <a:t> </a:t>
            </a:r>
            <a:r>
              <a:rPr lang="en-US" sz="1600" dirty="0" smtClean="0"/>
              <a:t>       &lt;version value=“http://…   /&gt;</a:t>
            </a: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 smtClean="0"/>
              <a:t>        &lt;</a:t>
            </a:r>
            <a:r>
              <a:rPr lang="en-US" sz="1600" dirty="0"/>
              <a:t>security value=…/&gt;</a:t>
            </a:r>
          </a:p>
          <a:p>
            <a:r>
              <a:rPr lang="en-US" sz="1600" dirty="0"/>
              <a:t>        &lt;tag value= …/&gt;</a:t>
            </a:r>
          </a:p>
          <a:p>
            <a:r>
              <a:rPr lang="en-US" sz="1600" dirty="0" smtClean="0"/>
              <a:t>    </a:t>
            </a:r>
            <a:r>
              <a:rPr lang="en-US" sz="1600" dirty="0"/>
              <a:t>&lt;/meta</a:t>
            </a:r>
            <a:r>
              <a:rPr lang="en-US" sz="1600" dirty="0" smtClean="0"/>
              <a:t>&gt;</a:t>
            </a:r>
          </a:p>
          <a:p>
            <a:r>
              <a:rPr lang="en-US" sz="1600" dirty="0" smtClean="0"/>
              <a:t>…</a:t>
            </a:r>
            <a:endParaRPr lang="nl-NL" sz="1600" dirty="0"/>
          </a:p>
        </p:txBody>
      </p:sp>
    </p:spTree>
    <p:extLst>
      <p:ext uri="{BB962C8B-B14F-4D97-AF65-F5344CB8AC3E}">
        <p14:creationId xmlns:p14="http://schemas.microsoft.com/office/powerpoint/2010/main" val="902898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Mapping (meta) data to HTTP</a:t>
            </a:r>
            <a:endParaRPr lang="en-GB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381000" y="2286000"/>
            <a:ext cx="4114800" cy="2590800"/>
          </a:xfrm>
        </p:spPr>
        <p:txBody>
          <a:bodyPr/>
          <a:lstStyle/>
          <a:p>
            <a:r>
              <a:rPr lang="en-GB" dirty="0" smtClean="0"/>
              <a:t>Resource data</a:t>
            </a:r>
          </a:p>
          <a:p>
            <a:r>
              <a:rPr lang="en-GB" dirty="0" smtClean="0"/>
              <a:t>Resource id</a:t>
            </a:r>
          </a:p>
          <a:p>
            <a:r>
              <a:rPr lang="en-GB" dirty="0" smtClean="0"/>
              <a:t>Resource version</a:t>
            </a:r>
          </a:p>
          <a:p>
            <a:r>
              <a:rPr lang="en-GB" dirty="0" smtClean="0"/>
              <a:t>Last update date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4495800" y="2286000"/>
            <a:ext cx="4114800" cy="2667000"/>
          </a:xfrm>
        </p:spPr>
        <p:txBody>
          <a:bodyPr/>
          <a:lstStyle/>
          <a:p>
            <a:r>
              <a:rPr lang="en-GB" smtClean="0"/>
              <a:t>http body</a:t>
            </a:r>
          </a:p>
          <a:p>
            <a:r>
              <a:rPr lang="en-GB" smtClean="0"/>
              <a:t>Url</a:t>
            </a:r>
          </a:p>
          <a:p>
            <a:r>
              <a:rPr lang="en-GB" smtClean="0"/>
              <a:t>ETag</a:t>
            </a:r>
          </a:p>
          <a:p>
            <a:r>
              <a:rPr lang="en-GB" smtClean="0"/>
              <a:t>Last-Modified header</a:t>
            </a:r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3853508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One more look at the header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1800" dirty="0" smtClean="0"/>
              <a:t>POST </a:t>
            </a:r>
            <a:r>
              <a:rPr lang="en-GB" sz="1800" b="1" dirty="0" smtClean="0"/>
              <a:t>/</a:t>
            </a:r>
            <a:r>
              <a:rPr lang="en-GB" sz="1800" b="1" dirty="0" err="1" smtClean="0"/>
              <a:t>fhir</a:t>
            </a:r>
            <a:r>
              <a:rPr lang="en-GB" sz="1800" b="1" dirty="0" smtClean="0"/>
              <a:t>/Patient</a:t>
            </a:r>
            <a:r>
              <a:rPr lang="en-GB" sz="1800" dirty="0" smtClean="0"/>
              <a:t> HTTP/1.1</a:t>
            </a:r>
          </a:p>
          <a:p>
            <a:endParaRPr lang="en-GB" sz="1800" dirty="0" smtClean="0"/>
          </a:p>
          <a:p>
            <a:r>
              <a:rPr lang="en-GB" sz="1800" dirty="0" smtClean="0"/>
              <a:t>HTTP/1.1 200 OK</a:t>
            </a:r>
          </a:p>
          <a:p>
            <a:r>
              <a:rPr lang="en-GB" sz="1800" dirty="0" smtClean="0"/>
              <a:t>Content-Type: application/</a:t>
            </a:r>
            <a:r>
              <a:rPr lang="en-GB" sz="1800" dirty="0" err="1" smtClean="0"/>
              <a:t>xml+fhir;charset</a:t>
            </a:r>
            <a:r>
              <a:rPr lang="en-GB" sz="1800" dirty="0" smtClean="0"/>
              <a:t>=utf-8</a:t>
            </a:r>
          </a:p>
          <a:p>
            <a:r>
              <a:rPr lang="en-GB" sz="1800" dirty="0" smtClean="0"/>
              <a:t>Content-Length: 787</a:t>
            </a:r>
          </a:p>
          <a:p>
            <a:r>
              <a:rPr lang="en-GB" sz="2300" b="1" dirty="0" smtClean="0">
                <a:solidFill>
                  <a:schemeClr val="accent1"/>
                </a:solidFill>
              </a:rPr>
              <a:t>Location:  http://</a:t>
            </a:r>
            <a:r>
              <a:rPr lang="en-GB" sz="2300" b="1" dirty="0" err="1" smtClean="0">
                <a:solidFill>
                  <a:schemeClr val="accent1"/>
                </a:solidFill>
              </a:rPr>
              <a:t>fhir.furore.com</a:t>
            </a:r>
            <a:r>
              <a:rPr lang="en-GB" sz="2300" b="1" dirty="0" smtClean="0">
                <a:solidFill>
                  <a:schemeClr val="accent1"/>
                </a:solidFill>
              </a:rPr>
              <a:t>/</a:t>
            </a:r>
            <a:r>
              <a:rPr lang="en-GB" sz="2300" b="1" dirty="0" err="1" smtClean="0">
                <a:solidFill>
                  <a:schemeClr val="accent1"/>
                </a:solidFill>
              </a:rPr>
              <a:t>fhir</a:t>
            </a:r>
            <a:r>
              <a:rPr lang="en-GB" sz="2300" b="1" dirty="0" smtClean="0">
                <a:solidFill>
                  <a:schemeClr val="accent1"/>
                </a:solidFill>
              </a:rPr>
              <a:t>/Patient/1/_history/12</a:t>
            </a:r>
          </a:p>
          <a:p>
            <a:r>
              <a:rPr lang="en-GB" sz="1800" dirty="0" smtClean="0"/>
              <a:t>Last-Modified: Tue, 29 May 2012 23:45:32 GMT</a:t>
            </a:r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7286775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For a specific version…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We have the version-specific URL</a:t>
            </a:r>
          </a:p>
          <a:p>
            <a:endParaRPr lang="en-GB" dirty="0" smtClean="0"/>
          </a:p>
          <a:p>
            <a:pPr lvl="1"/>
            <a:endParaRPr lang="en-GB" dirty="0" smtClean="0"/>
          </a:p>
          <a:p>
            <a:pPr marL="457200" lvl="1" indent="0">
              <a:buNone/>
            </a:pPr>
            <a:r>
              <a:rPr lang="en-GB" b="1" dirty="0" smtClean="0">
                <a:latin typeface="Courier New" pitchFamily="49" charset="0"/>
                <a:cs typeface="Courier New" pitchFamily="49" charset="0"/>
              </a:rPr>
              <a:t>http://</a:t>
            </a:r>
            <a:r>
              <a:rPr lang="en-GB" b="1" dirty="0" err="1" smtClean="0">
                <a:latin typeface="Courier New" pitchFamily="49" charset="0"/>
                <a:cs typeface="Courier New" pitchFamily="49" charset="0"/>
              </a:rPr>
              <a:t>server.org</a:t>
            </a:r>
            <a:r>
              <a:rPr lang="en-GB" b="1" dirty="0" smtClean="0">
                <a:latin typeface="Courier New" pitchFamily="49" charset="0"/>
                <a:cs typeface="Courier New" pitchFamily="49" charset="0"/>
              </a:rPr>
              <a:t>/</a:t>
            </a:r>
            <a:r>
              <a:rPr lang="en-GB" b="1" dirty="0" err="1" smtClean="0">
                <a:latin typeface="Courier New" pitchFamily="49" charset="0"/>
                <a:cs typeface="Courier New" pitchFamily="49" charset="0"/>
              </a:rPr>
              <a:t>fhir</a:t>
            </a:r>
            <a:r>
              <a:rPr lang="en-GB" b="1" dirty="0" smtClean="0">
                <a:latin typeface="Courier New" pitchFamily="49" charset="0"/>
                <a:cs typeface="Courier New" pitchFamily="49" charset="0"/>
              </a:rPr>
              <a:t>/</a:t>
            </a:r>
            <a:r>
              <a:rPr lang="en-GB" dirty="0" smtClean="0"/>
              <a:t> (continued)</a:t>
            </a:r>
          </a:p>
          <a:p>
            <a:pPr lvl="1"/>
            <a:endParaRPr lang="en-GB" dirty="0" smtClean="0"/>
          </a:p>
          <a:p>
            <a:pPr marL="457200" lvl="1" indent="0">
              <a:buNone/>
            </a:pPr>
            <a:r>
              <a:rPr lang="en-GB" b="1" dirty="0" smtClean="0">
                <a:latin typeface="Courier New" pitchFamily="49" charset="0"/>
                <a:cs typeface="Courier New" pitchFamily="49" charset="0"/>
              </a:rPr>
              <a:t>		Patient/1/_history/4</a:t>
            </a:r>
            <a:endParaRPr lang="en-GB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Left Brace 5"/>
          <p:cNvSpPr/>
          <p:nvPr/>
        </p:nvSpPr>
        <p:spPr bwMode="auto">
          <a:xfrm rot="5400000">
            <a:off x="3695701" y="1790699"/>
            <a:ext cx="381000" cy="3200401"/>
          </a:xfrm>
          <a:prstGeom prst="leftBrace">
            <a:avLst>
              <a:gd name="adj1" fmla="val 8333"/>
              <a:gd name="adj2" fmla="val 49188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87319" y="2895599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base path</a:t>
            </a:r>
            <a:endParaRPr lang="en-US" dirty="0"/>
          </a:p>
        </p:txBody>
      </p:sp>
      <p:sp>
        <p:nvSpPr>
          <p:cNvPr id="8" name="Left Brace 7"/>
          <p:cNvSpPr/>
          <p:nvPr/>
        </p:nvSpPr>
        <p:spPr bwMode="auto">
          <a:xfrm rot="5400000">
            <a:off x="2767302" y="3785900"/>
            <a:ext cx="380998" cy="1343601"/>
          </a:xfrm>
          <a:prstGeom prst="leftBrace">
            <a:avLst>
              <a:gd name="adj1" fmla="val 8333"/>
              <a:gd name="adj2" fmla="val 49188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Left Brace 8"/>
          <p:cNvSpPr/>
          <p:nvPr/>
        </p:nvSpPr>
        <p:spPr bwMode="auto">
          <a:xfrm rot="16200000">
            <a:off x="3743904" y="4682606"/>
            <a:ext cx="380999" cy="609602"/>
          </a:xfrm>
          <a:prstGeom prst="leftBrace">
            <a:avLst>
              <a:gd name="adj1" fmla="val 8333"/>
              <a:gd name="adj2" fmla="val 49188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209800" y="3974068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resource type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439100" y="5105400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identifier</a:t>
            </a:r>
            <a:endParaRPr lang="en-US" dirty="0"/>
          </a:p>
        </p:txBody>
      </p:sp>
      <p:sp>
        <p:nvSpPr>
          <p:cNvPr id="13" name="Left Brace 12"/>
          <p:cNvSpPr/>
          <p:nvPr/>
        </p:nvSpPr>
        <p:spPr bwMode="auto">
          <a:xfrm rot="16200000">
            <a:off x="5905502" y="4610099"/>
            <a:ext cx="380999" cy="609602"/>
          </a:xfrm>
          <a:prstGeom prst="leftBrace">
            <a:avLst>
              <a:gd name="adj1" fmla="val 8333"/>
              <a:gd name="adj2" fmla="val 49188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486400" y="5032893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version id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8395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 bwMode="auto">
          <a:xfrm>
            <a:off x="465160" y="4253552"/>
            <a:ext cx="8077200" cy="2209800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381000" y="1836761"/>
            <a:ext cx="8077200" cy="1820839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REST “representations”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05000"/>
            <a:ext cx="8382000" cy="4480520"/>
          </a:xfrm>
        </p:spPr>
        <p:txBody>
          <a:bodyPr/>
          <a:lstStyle/>
          <a:p>
            <a:r>
              <a:rPr lang="en-GB" sz="1800" smtClean="0"/>
              <a:t>GET </a:t>
            </a:r>
            <a:r>
              <a:rPr lang="en-GB" sz="1800" b="1" smtClean="0"/>
              <a:t>/fhir/Patient/1</a:t>
            </a:r>
            <a:r>
              <a:rPr lang="en-GB" sz="2300" b="1" smtClean="0">
                <a:solidFill>
                  <a:schemeClr val="accent1"/>
                </a:solidFill>
              </a:rPr>
              <a:t>?_format=json </a:t>
            </a:r>
            <a:r>
              <a:rPr lang="en-GB" sz="1800" smtClean="0"/>
              <a:t>HTTP/1.1</a:t>
            </a:r>
          </a:p>
          <a:p>
            <a:endParaRPr lang="en-GB" sz="1800" smtClean="0"/>
          </a:p>
          <a:p>
            <a:r>
              <a:rPr lang="en-GB" sz="1800" smtClean="0"/>
              <a:t>HTTP/1.1 200 OK</a:t>
            </a:r>
          </a:p>
          <a:p>
            <a:r>
              <a:rPr lang="en-GB" sz="1800" smtClean="0"/>
              <a:t>Content-Type: application/json+fhir;charset=utf-8</a:t>
            </a:r>
          </a:p>
          <a:p>
            <a:r>
              <a:rPr lang="en-GB" sz="1800" smtClean="0"/>
              <a:t>Content-Length: 787</a:t>
            </a:r>
          </a:p>
          <a:p>
            <a:endParaRPr lang="en-GB" sz="1800" smtClean="0"/>
          </a:p>
          <a:p>
            <a:endParaRPr lang="en-GB" sz="1800" smtClean="0"/>
          </a:p>
          <a:p>
            <a:r>
              <a:rPr lang="en-GB" sz="1800" smtClean="0"/>
              <a:t>GET </a:t>
            </a:r>
            <a:r>
              <a:rPr lang="en-GB" sz="1800" b="1" smtClean="0"/>
              <a:t>/fhir/Patient/1</a:t>
            </a:r>
            <a:r>
              <a:rPr lang="en-GB" sz="1800" smtClean="0"/>
              <a:t> HTTP/1.1</a:t>
            </a:r>
          </a:p>
          <a:p>
            <a:r>
              <a:rPr lang="en-GB" sz="2300" b="1" smtClean="0">
                <a:solidFill>
                  <a:schemeClr val="accent1"/>
                </a:solidFill>
              </a:rPr>
              <a:t>Accept: application/json+fhir</a:t>
            </a:r>
          </a:p>
          <a:p>
            <a:endParaRPr lang="en-GB" sz="1800" smtClean="0"/>
          </a:p>
          <a:p>
            <a:r>
              <a:rPr lang="en-GB" sz="1800" smtClean="0"/>
              <a:t>HTTP/1.1 200 OK</a:t>
            </a:r>
          </a:p>
          <a:p>
            <a:r>
              <a:rPr lang="en-GB" sz="1800" smtClean="0"/>
              <a:t>Content-Type: application/json+fhir;charset=utf-8</a:t>
            </a:r>
          </a:p>
          <a:p>
            <a:r>
              <a:rPr lang="en-GB" sz="1800" smtClean="0"/>
              <a:t>Content-Length: 787</a:t>
            </a:r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1865186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Mapping to verbs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1800" b="1" smtClean="0"/>
              <a:t>create 2.1.10 </a:t>
            </a:r>
          </a:p>
          <a:p>
            <a:r>
              <a:rPr lang="en-GB" smtClean="0">
                <a:latin typeface="+mj-lt"/>
              </a:rPr>
              <a:t>The create interaction creates a new resource in a server assigned location. The create interaction is performed by an HTTP POST operation as shown: </a:t>
            </a:r>
          </a:p>
          <a:p>
            <a:r>
              <a:rPr lang="en-GB" smtClean="0"/>
              <a:t>	POST [service-url]/[resourcetype] (?_format=mimeType) </a:t>
            </a:r>
          </a:p>
          <a:p>
            <a:r>
              <a:rPr lang="en-GB" sz="1800" b="1" smtClean="0"/>
              <a:t>read 2.1.6 </a:t>
            </a:r>
          </a:p>
          <a:p>
            <a:r>
              <a:rPr lang="en-GB" smtClean="0">
                <a:latin typeface="+mj-lt"/>
              </a:rPr>
              <a:t>The read interaction accesses the current contents of a resource. The interaction is performed by an HTTP GET operation as shown: </a:t>
            </a:r>
          </a:p>
          <a:p>
            <a:r>
              <a:rPr lang="en-GB" smtClean="0"/>
              <a:t>	GET [service-url]/[resourcetype]/{id} (?_format=mimeType) </a:t>
            </a:r>
          </a:p>
          <a:p>
            <a:r>
              <a:rPr lang="en-GB" sz="1800" b="1" smtClean="0"/>
              <a:t>update 2.1.8 </a:t>
            </a:r>
          </a:p>
          <a:p>
            <a:r>
              <a:rPr lang="en-GB" smtClean="0">
                <a:latin typeface="+mj-lt"/>
              </a:rPr>
              <a:t>The update interaction creates a new current version for an existing resource or creates a new resource if no resource already exists for the given id. The update interaction is performed by an HTTP PUT operation as shown: </a:t>
            </a:r>
          </a:p>
          <a:p>
            <a:r>
              <a:rPr lang="en-GB" smtClean="0"/>
              <a:t>	PUT [service-url]/[resourcetype]/{id} (?_format=mimeType) </a:t>
            </a:r>
          </a:p>
          <a:p>
            <a:r>
              <a:rPr lang="en-GB" sz="1800" b="1" smtClean="0"/>
              <a:t>delete 2.1.9 </a:t>
            </a:r>
          </a:p>
          <a:p>
            <a:r>
              <a:rPr lang="en-GB" smtClean="0">
                <a:latin typeface="+mj-lt"/>
              </a:rPr>
              <a:t>The delete interaction removes an existing resource. The interaction is performed by an HTTP DELETE operation as shown: </a:t>
            </a:r>
          </a:p>
          <a:p>
            <a:r>
              <a:rPr lang="en-GB" smtClean="0"/>
              <a:t>	DELETE [service-url]/[resourcetype]/{id}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56328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To create a resource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mtClean="0"/>
              <a:t>You </a:t>
            </a:r>
            <a:r>
              <a:rPr lang="en-GB" b="1" smtClean="0"/>
              <a:t>POST</a:t>
            </a:r>
            <a:r>
              <a:rPr lang="en-GB" smtClean="0"/>
              <a:t> the contents to an url which indicates the resource type: </a:t>
            </a:r>
          </a:p>
          <a:p>
            <a:pPr lvl="1"/>
            <a:r>
              <a:rPr lang="en-GB" smtClean="0"/>
              <a:t>E.g. http://server.org/fhir/Patient</a:t>
            </a:r>
          </a:p>
          <a:p>
            <a:r>
              <a:rPr lang="en-GB" smtClean="0"/>
              <a:t>Supply body’s format in </a:t>
            </a:r>
            <a:r>
              <a:rPr lang="en-GB" b="1" smtClean="0"/>
              <a:t>Content-Type header</a:t>
            </a:r>
            <a:r>
              <a:rPr lang="en-GB" smtClean="0"/>
              <a:t>  </a:t>
            </a:r>
          </a:p>
          <a:p>
            <a:r>
              <a:rPr lang="en-GB" smtClean="0"/>
              <a:t>Server returns </a:t>
            </a:r>
            <a:r>
              <a:rPr lang="en-GB" b="1" smtClean="0"/>
              <a:t>201 (Created).</a:t>
            </a:r>
          </a:p>
          <a:p>
            <a:r>
              <a:rPr lang="en-GB" smtClean="0"/>
              <a:t>Returns only the newly assigned </a:t>
            </a:r>
            <a:r>
              <a:rPr lang="en-GB" b="1" smtClean="0"/>
              <a:t>version id</a:t>
            </a:r>
            <a:r>
              <a:rPr lang="en-GB" smtClean="0"/>
              <a:t> URL in the </a:t>
            </a:r>
            <a:r>
              <a:rPr lang="en-GB" b="1" smtClean="0"/>
              <a:t>Location</a:t>
            </a:r>
            <a:r>
              <a:rPr lang="en-GB" smtClean="0"/>
              <a:t> header.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86415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To update a resource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Use </a:t>
            </a:r>
            <a:r>
              <a:rPr lang="en-GB" b="1" dirty="0" smtClean="0"/>
              <a:t>PUT</a:t>
            </a:r>
            <a:r>
              <a:rPr lang="en-GB" dirty="0" smtClean="0"/>
              <a:t> on the resource’s URL, with the new contents in the body</a:t>
            </a:r>
          </a:p>
          <a:p>
            <a:r>
              <a:rPr lang="en-GB" dirty="0" smtClean="0"/>
              <a:t>Tell server the body’s format (xml/</a:t>
            </a:r>
            <a:r>
              <a:rPr lang="en-GB" dirty="0" err="1" smtClean="0"/>
              <a:t>json</a:t>
            </a:r>
            <a:r>
              <a:rPr lang="en-GB" dirty="0" smtClean="0"/>
              <a:t>) in the </a:t>
            </a:r>
            <a:r>
              <a:rPr lang="en-GB" b="1" dirty="0" smtClean="0"/>
              <a:t>Content-Type</a:t>
            </a:r>
            <a:r>
              <a:rPr lang="en-GB" dirty="0" smtClean="0"/>
              <a:t> header  </a:t>
            </a:r>
          </a:p>
          <a:p>
            <a:r>
              <a:rPr lang="en-GB" dirty="0" smtClean="0"/>
              <a:t>Server returns 200</a:t>
            </a:r>
            <a:r>
              <a:rPr lang="en-GB" b="1" dirty="0" smtClean="0"/>
              <a:t> </a:t>
            </a:r>
            <a:r>
              <a:rPr lang="en-GB" dirty="0" smtClean="0"/>
              <a:t>and the URL to new version in the </a:t>
            </a:r>
            <a:r>
              <a:rPr lang="en-GB" b="1" dirty="0" smtClean="0"/>
              <a:t>Location</a:t>
            </a:r>
            <a:r>
              <a:rPr lang="en-GB" dirty="0" smtClean="0"/>
              <a:t> header.  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57587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Using PUT to create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mtClean="0"/>
              <a:t>Server might/might not allow you to PUT to an id that does not yet exist. </a:t>
            </a:r>
          </a:p>
          <a:p>
            <a:r>
              <a:rPr lang="en-GB" smtClean="0"/>
              <a:t>If it does: Server returns 201 and resource gets created at that location</a:t>
            </a:r>
            <a:br>
              <a:rPr lang="en-GB" smtClean="0"/>
            </a:br>
            <a:r>
              <a:rPr lang="en-GB" smtClean="0"/>
              <a:t>	</a:t>
            </a:r>
            <a:r>
              <a:rPr lang="en-GB" smtClean="0">
                <a:sym typeface="Wingdings"/>
              </a:rPr>
              <a:t></a:t>
            </a:r>
            <a:r>
              <a:rPr lang="en-GB" smtClean="0"/>
              <a:t> </a:t>
            </a:r>
            <a:r>
              <a:rPr lang="en-GB" i="1" smtClean="0"/>
              <a:t>client determines resource’s id</a:t>
            </a:r>
            <a:r>
              <a:rPr lang="en-GB" smtClean="0"/>
              <a:t>!</a:t>
            </a:r>
          </a:p>
          <a:p>
            <a:r>
              <a:rPr lang="en-GB" smtClean="0"/>
              <a:t>If it does not: server returns 405 (Method not allowed)</a:t>
            </a:r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3135936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Contents of this tutorial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800" dirty="0" smtClean="0"/>
              <a:t>Background</a:t>
            </a:r>
          </a:p>
          <a:p>
            <a:r>
              <a:rPr lang="en-GB" sz="2800" dirty="0" smtClean="0"/>
              <a:t>Resources</a:t>
            </a:r>
          </a:p>
          <a:p>
            <a:r>
              <a:rPr lang="en-GB" sz="2800" dirty="0" smtClean="0"/>
              <a:t>FHIR </a:t>
            </a:r>
            <a:r>
              <a:rPr lang="en-GB" sz="2800" dirty="0" err="1" smtClean="0"/>
              <a:t>RESTful</a:t>
            </a:r>
            <a:r>
              <a:rPr lang="en-GB" sz="2800" dirty="0" smtClean="0"/>
              <a:t> service interface</a:t>
            </a:r>
          </a:p>
          <a:p>
            <a:r>
              <a:rPr lang="en-GB" sz="2800" dirty="0" smtClean="0"/>
              <a:t>Resources in code</a:t>
            </a:r>
          </a:p>
          <a:p>
            <a:r>
              <a:rPr lang="en-GB" sz="2800" dirty="0" smtClean="0"/>
              <a:t>Bundles, Search</a:t>
            </a:r>
          </a:p>
          <a:p>
            <a:r>
              <a:rPr lang="en-GB" sz="2800" dirty="0" smtClean="0"/>
              <a:t>Beyond </a:t>
            </a:r>
            <a:r>
              <a:rPr lang="en-GB" sz="2800" dirty="0" smtClean="0"/>
              <a:t>REST</a:t>
            </a:r>
          </a:p>
          <a:p>
            <a:r>
              <a:rPr lang="en-GB" sz="2800" dirty="0"/>
              <a:t>Profiling</a:t>
            </a:r>
          </a:p>
          <a:p>
            <a:r>
              <a:rPr lang="en-GB" sz="2800" dirty="0" smtClean="0"/>
              <a:t>Beyond </a:t>
            </a:r>
            <a:r>
              <a:rPr lang="en-GB" sz="2800" dirty="0" smtClean="0"/>
              <a:t>FHIR</a:t>
            </a:r>
          </a:p>
          <a:p>
            <a:r>
              <a:rPr lang="en-GB" sz="2800" smtClean="0"/>
              <a:t>Exposing FHIR</a:t>
            </a:r>
            <a:endParaRPr lang="en-GB" sz="2800" dirty="0" smtClean="0"/>
          </a:p>
          <a:p>
            <a:pPr marL="0" indent="0">
              <a:buNone/>
            </a:pPr>
            <a:endParaRPr lang="en-GB" sz="2800" dirty="0" smtClean="0"/>
          </a:p>
          <a:p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2210725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Version-aware updates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800" dirty="0" smtClean="0"/>
              <a:t>Use </a:t>
            </a:r>
            <a:r>
              <a:rPr lang="en-GB" sz="2800" dirty="0" err="1" smtClean="0"/>
              <a:t>eTag</a:t>
            </a:r>
            <a:r>
              <a:rPr lang="en-GB" sz="2800" dirty="0" smtClean="0"/>
              <a:t> &amp; ‘if-match’ header</a:t>
            </a:r>
          </a:p>
          <a:p>
            <a:pPr lvl="1"/>
            <a:r>
              <a:rPr lang="en-GB" sz="2300" dirty="0" smtClean="0"/>
              <a:t>Server requires client to send ‘if-match’ header with current </a:t>
            </a:r>
            <a:r>
              <a:rPr lang="en-GB" sz="2300" dirty="0" err="1" smtClean="0"/>
              <a:t>eTag</a:t>
            </a:r>
            <a:endParaRPr lang="en-GB" sz="2300" dirty="0" smtClean="0"/>
          </a:p>
          <a:p>
            <a:pPr lvl="1"/>
            <a:r>
              <a:rPr lang="en-GB" sz="2300" dirty="0" smtClean="0"/>
              <a:t>Server uses this to check whether you are updating the latest version.</a:t>
            </a:r>
          </a:p>
          <a:p>
            <a:pPr lvl="1"/>
            <a:r>
              <a:rPr lang="en-GB" sz="2300" dirty="0" smtClean="0"/>
              <a:t>Server will then return 409 (Conflict) if it has been updated by someone else in the meantime</a:t>
            </a:r>
          </a:p>
          <a:p>
            <a:r>
              <a:rPr lang="en-GB" sz="2800" dirty="0"/>
              <a:t>http://hl7.org/</a:t>
            </a:r>
            <a:r>
              <a:rPr lang="en-GB" sz="2800" dirty="0" err="1"/>
              <a:t>fhir</a:t>
            </a:r>
            <a:r>
              <a:rPr lang="en-GB" sz="2800" dirty="0"/>
              <a:t>/</a:t>
            </a:r>
            <a:r>
              <a:rPr lang="en-GB" sz="2800" dirty="0" err="1"/>
              <a:t>http.html#versionaware</a:t>
            </a:r>
            <a:endParaRPr lang="en-GB" sz="2800" dirty="0" smtClean="0"/>
          </a:p>
        </p:txBody>
      </p:sp>
    </p:spTree>
    <p:extLst>
      <p:ext uri="{BB962C8B-B14F-4D97-AF65-F5344CB8AC3E}">
        <p14:creationId xmlns:p14="http://schemas.microsoft.com/office/powerpoint/2010/main" val="3733235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Conditional operations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828800"/>
            <a:ext cx="8382000" cy="3352800"/>
          </a:xfrm>
        </p:spPr>
        <p:txBody>
          <a:bodyPr/>
          <a:lstStyle/>
          <a:p>
            <a:r>
              <a:rPr lang="en-GB" dirty="0" err="1" smtClean="0"/>
              <a:t>Eg</a:t>
            </a:r>
            <a:r>
              <a:rPr lang="en-GB" dirty="0" smtClean="0"/>
              <a:t> create if not exist</a:t>
            </a:r>
          </a:p>
          <a:p>
            <a:pPr lvl="1"/>
            <a:r>
              <a:rPr lang="en-GB" dirty="0" smtClean="0"/>
              <a:t>Search query in ‘if-none-exist’ header</a:t>
            </a:r>
          </a:p>
          <a:p>
            <a:r>
              <a:rPr lang="en-GB" dirty="0" smtClean="0"/>
              <a:t>Especially useful in transactions, messages</a:t>
            </a:r>
          </a:p>
          <a:p>
            <a:r>
              <a:rPr lang="en-GB" dirty="0" smtClean="0"/>
              <a:t>Create / Update / Delete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81</a:t>
            </a:fld>
            <a:endParaRPr lang="en-CA" dirty="0"/>
          </a:p>
        </p:txBody>
      </p:sp>
      <p:sp>
        <p:nvSpPr>
          <p:cNvPr id="5" name="TextBox 4"/>
          <p:cNvSpPr txBox="1"/>
          <p:nvPr/>
        </p:nvSpPr>
        <p:spPr>
          <a:xfrm>
            <a:off x="4572000" y="5867400"/>
            <a:ext cx="2802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http://hl7.org/</a:t>
            </a:r>
            <a:r>
              <a:rPr lang="en-US" dirty="0" err="1"/>
              <a:t>fhir</a:t>
            </a:r>
            <a:r>
              <a:rPr lang="en-US" dirty="0"/>
              <a:t>/</a:t>
            </a:r>
            <a:r>
              <a:rPr lang="en-US" dirty="0" err="1"/>
              <a:t>http.html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8969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What’s a ‘deleted’ Resource?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DELETE method</a:t>
            </a:r>
          </a:p>
          <a:p>
            <a:r>
              <a:rPr lang="en-GB" dirty="0" smtClean="0"/>
              <a:t>Trying read operations will return in a 410 (Gone) result instead of 404 (Not Found)</a:t>
            </a:r>
          </a:p>
          <a:p>
            <a:r>
              <a:rPr lang="en-GB" dirty="0" smtClean="0"/>
              <a:t>The resource will not be returned by the search operation</a:t>
            </a:r>
          </a:p>
          <a:p>
            <a:r>
              <a:rPr lang="en-GB" dirty="0" smtClean="0"/>
              <a:t>You can “undelete” by doing an update with fresh content</a:t>
            </a:r>
          </a:p>
          <a:p>
            <a:r>
              <a:rPr lang="en-GB" dirty="0" smtClean="0"/>
              <a:t>Just a “marker” in a resource’s history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70174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Version history - deletions</a:t>
            </a:r>
            <a:endParaRPr lang="en-GB" dirty="0"/>
          </a:p>
        </p:txBody>
      </p:sp>
      <p:sp>
        <p:nvSpPr>
          <p:cNvPr id="7" name="Rectangle 6"/>
          <p:cNvSpPr/>
          <p:nvPr/>
        </p:nvSpPr>
        <p:spPr bwMode="auto">
          <a:xfrm>
            <a:off x="692160" y="1888123"/>
            <a:ext cx="2325690" cy="1143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smtClean="0"/>
              <a:t>33, v12 </a:t>
            </a:r>
            <a:r>
              <a:rPr lang="en-US" sz="1100" dirty="0" smtClean="0"/>
              <a:t>– 2012-12-04</a:t>
            </a:r>
            <a:endParaRPr kumimoji="0" lang="en-US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954090" y="2269123"/>
            <a:ext cx="2325690" cy="1143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smtClean="0"/>
              <a:t>33, v13 </a:t>
            </a:r>
            <a:r>
              <a:rPr lang="en-US" sz="1100" dirty="0" smtClean="0"/>
              <a:t>– 2012-12-05</a:t>
            </a:r>
            <a:endParaRPr kumimoji="0" lang="en-US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1222380" y="2650123"/>
            <a:ext cx="2325690" cy="1143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smtClean="0"/>
              <a:t>33, v14 </a:t>
            </a:r>
            <a:r>
              <a:rPr lang="en-US" sz="1100" dirty="0" smtClean="0"/>
              <a:t>– 2012-12-08</a:t>
            </a:r>
            <a:endParaRPr kumimoji="0" lang="en-US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050506" y="1765012"/>
            <a:ext cx="456949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smtClean="0">
                <a:latin typeface="Courier New" pitchFamily="49" charset="0"/>
                <a:cs typeface="Courier New" pitchFamily="49" charset="0"/>
              </a:rPr>
              <a:t>/server.org/fhir/Patient/33/_history/</a:t>
            </a: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12</a:t>
            </a:r>
            <a:endParaRPr lang="en-US" sz="1600" b="1" dirty="0"/>
          </a:p>
        </p:txBody>
      </p:sp>
      <p:sp>
        <p:nvSpPr>
          <p:cNvPr id="15" name="Rectangle 14"/>
          <p:cNvSpPr/>
          <p:nvPr/>
        </p:nvSpPr>
        <p:spPr>
          <a:xfrm>
            <a:off x="3644788" y="2540169"/>
            <a:ext cx="488961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smtClean="0">
                <a:latin typeface="Courier New" pitchFamily="49" charset="0"/>
                <a:cs typeface="Courier New" pitchFamily="49" charset="0"/>
              </a:rPr>
              <a:t>/server.org/fhir/Patient/33/_history/</a:t>
            </a: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14</a:t>
            </a:r>
            <a:endParaRPr lang="en-US" sz="1600" b="1" dirty="0"/>
          </a:p>
        </p:txBody>
      </p:sp>
      <p:sp>
        <p:nvSpPr>
          <p:cNvPr id="17" name="Rectangle 16"/>
          <p:cNvSpPr/>
          <p:nvPr/>
        </p:nvSpPr>
        <p:spPr>
          <a:xfrm>
            <a:off x="3352800" y="2133600"/>
            <a:ext cx="48006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smtClean="0">
                <a:latin typeface="Courier New" pitchFamily="49" charset="0"/>
                <a:cs typeface="Courier New" pitchFamily="49" charset="0"/>
              </a:rPr>
              <a:t>/server.org/fhir/Patient/33/_history/</a:t>
            </a: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13</a:t>
            </a:r>
            <a:endParaRPr lang="en-US" sz="1600" b="1" dirty="0"/>
          </a:p>
        </p:txBody>
      </p:sp>
      <p:sp>
        <p:nvSpPr>
          <p:cNvPr id="18" name="Rectangle 17"/>
          <p:cNvSpPr/>
          <p:nvPr/>
        </p:nvSpPr>
        <p:spPr>
          <a:xfrm>
            <a:off x="3873388" y="2971800"/>
            <a:ext cx="490242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smtClean="0">
                <a:latin typeface="Courier New" pitchFamily="49" charset="0"/>
                <a:cs typeface="Courier New" pitchFamily="49" charset="0"/>
              </a:rPr>
              <a:t>/server.org/fhir/Patient/33/_history/</a:t>
            </a: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15</a:t>
            </a:r>
            <a:endParaRPr lang="en-US" sz="1600" b="1" dirty="0"/>
          </a:p>
        </p:txBody>
      </p:sp>
      <p:sp>
        <p:nvSpPr>
          <p:cNvPr id="19" name="Rectangle 18"/>
          <p:cNvSpPr/>
          <p:nvPr/>
        </p:nvSpPr>
        <p:spPr>
          <a:xfrm>
            <a:off x="1098494" y="5420380"/>
            <a:ext cx="629290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/server.org/fhir/Patient/</a:t>
            </a:r>
            <a:r>
              <a:rPr lang="en-US" sz="2800" b="1" dirty="0" smtClean="0">
                <a:latin typeface="Courier New" pitchFamily="49" charset="0"/>
                <a:cs typeface="Courier New" pitchFamily="49" charset="0"/>
              </a:rPr>
              <a:t>33</a:t>
            </a:r>
            <a:endParaRPr lang="en-US" sz="2800" b="1" dirty="0"/>
          </a:p>
        </p:txBody>
      </p:sp>
      <p:cxnSp>
        <p:nvCxnSpPr>
          <p:cNvPr id="21" name="Elbow Connector 20"/>
          <p:cNvCxnSpPr>
            <a:endCxn id="22" idx="3"/>
          </p:cNvCxnSpPr>
          <p:nvPr/>
        </p:nvCxnSpPr>
        <p:spPr bwMode="auto">
          <a:xfrm rot="16200000" flipV="1">
            <a:off x="4871710" y="4462790"/>
            <a:ext cx="1115080" cy="800099"/>
          </a:xfrm>
          <a:prstGeom prst="bentConnector2">
            <a:avLst/>
          </a:prstGeom>
          <a:ln>
            <a:headEnd type="none" w="med" len="med"/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 bwMode="auto">
          <a:xfrm>
            <a:off x="1484310" y="3048000"/>
            <a:ext cx="2325690" cy="1143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smtClean="0"/>
              <a:t>33, v15 </a:t>
            </a:r>
            <a:r>
              <a:rPr lang="en-US" sz="1100" dirty="0" smtClean="0"/>
              <a:t>– 2012-12-09</a:t>
            </a:r>
            <a:endParaRPr kumimoji="0" lang="en-US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1828800" y="3429000"/>
            <a:ext cx="3200400" cy="1752600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1" dirty="0" smtClean="0">
                <a:solidFill>
                  <a:schemeClr val="bg1"/>
                </a:solidFill>
              </a:rPr>
              <a:t>33, v16 </a:t>
            </a:r>
            <a:r>
              <a:rPr lang="en-US" sz="1100" b="1" dirty="0" smtClean="0">
                <a:solidFill>
                  <a:schemeClr val="bg1"/>
                </a:solidFill>
              </a:rPr>
              <a:t>– 2012-12-10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1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100" b="1" dirty="0" smtClean="0">
              <a:solidFill>
                <a:schemeClr val="bg1"/>
              </a:solidFill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</a:t>
            </a:r>
            <a:r>
              <a:rPr kumimoji="0" lang="en-US" sz="11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rPr>
              <a:t>                    </a:t>
            </a:r>
            <a:r>
              <a:rPr kumimoji="0" lang="en-US" sz="2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rPr>
              <a:t>DELETION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029200" y="3352800"/>
            <a:ext cx="38862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smtClean="0">
                <a:latin typeface="Courier New" pitchFamily="49" charset="0"/>
                <a:cs typeface="Courier New" pitchFamily="49" charset="0"/>
              </a:rPr>
              <a:t>/server.org/fhir/Patient/33/_history/</a:t>
            </a: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16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4173909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Version history - revival</a:t>
            </a:r>
            <a:endParaRPr lang="en-GB" dirty="0"/>
          </a:p>
        </p:txBody>
      </p:sp>
      <p:sp>
        <p:nvSpPr>
          <p:cNvPr id="11" name="Rectangle 10"/>
          <p:cNvSpPr/>
          <p:nvPr/>
        </p:nvSpPr>
        <p:spPr bwMode="auto">
          <a:xfrm>
            <a:off x="457200" y="1888123"/>
            <a:ext cx="2325690" cy="1143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smtClean="0"/>
              <a:t>33, v13 </a:t>
            </a:r>
            <a:r>
              <a:rPr lang="en-US" sz="1100" dirty="0" smtClean="0"/>
              <a:t>– 2012-12-05</a:t>
            </a:r>
            <a:endParaRPr kumimoji="0" lang="en-US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725490" y="2269123"/>
            <a:ext cx="2325690" cy="1143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smtClean="0"/>
              <a:t>33, v14 </a:t>
            </a:r>
            <a:r>
              <a:rPr lang="en-US" sz="1100" dirty="0" smtClean="0"/>
              <a:t>– 2012-12-08</a:t>
            </a:r>
            <a:endParaRPr kumimoji="0" lang="en-US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124200" y="2159169"/>
            <a:ext cx="41910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smtClean="0">
                <a:latin typeface="Courier New" pitchFamily="49" charset="0"/>
                <a:cs typeface="Courier New" pitchFamily="49" charset="0"/>
              </a:rPr>
              <a:t>/server.org/fhir/Patient/33/_history/</a:t>
            </a: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14</a:t>
            </a:r>
            <a:endParaRPr lang="en-US" sz="1600" b="1" dirty="0"/>
          </a:p>
        </p:txBody>
      </p:sp>
      <p:sp>
        <p:nvSpPr>
          <p:cNvPr id="17" name="Rectangle 16"/>
          <p:cNvSpPr/>
          <p:nvPr/>
        </p:nvSpPr>
        <p:spPr>
          <a:xfrm>
            <a:off x="2819400" y="1752600"/>
            <a:ext cx="407511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smtClean="0">
                <a:latin typeface="Courier New" pitchFamily="49" charset="0"/>
                <a:cs typeface="Courier New" pitchFamily="49" charset="0"/>
              </a:rPr>
              <a:t>/server.org/fhir/Patient/33/_history/</a:t>
            </a: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13</a:t>
            </a:r>
            <a:endParaRPr lang="en-US" sz="1600" b="1" dirty="0"/>
          </a:p>
        </p:txBody>
      </p:sp>
      <p:sp>
        <p:nvSpPr>
          <p:cNvPr id="18" name="Rectangle 17"/>
          <p:cNvSpPr/>
          <p:nvPr/>
        </p:nvSpPr>
        <p:spPr>
          <a:xfrm>
            <a:off x="3352800" y="2590800"/>
            <a:ext cx="416412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smtClean="0">
                <a:latin typeface="Courier New" pitchFamily="49" charset="0"/>
                <a:cs typeface="Courier New" pitchFamily="49" charset="0"/>
              </a:rPr>
              <a:t>/server.org/fhir/Patient/33/_history/</a:t>
            </a: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15</a:t>
            </a:r>
            <a:endParaRPr lang="en-US" sz="1600" b="1" dirty="0"/>
          </a:p>
        </p:txBody>
      </p:sp>
      <p:sp>
        <p:nvSpPr>
          <p:cNvPr id="19" name="Rectangle 18"/>
          <p:cNvSpPr/>
          <p:nvPr/>
        </p:nvSpPr>
        <p:spPr>
          <a:xfrm>
            <a:off x="601604" y="5420380"/>
            <a:ext cx="629290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/server.org/fhir/Patient/</a:t>
            </a:r>
            <a:r>
              <a:rPr lang="en-US" sz="2800" b="1" dirty="0" smtClean="0">
                <a:latin typeface="Courier New" pitchFamily="49" charset="0"/>
                <a:cs typeface="Courier New" pitchFamily="49" charset="0"/>
              </a:rPr>
              <a:t>33</a:t>
            </a:r>
            <a:endParaRPr lang="en-US" sz="2800" b="1" dirty="0"/>
          </a:p>
        </p:txBody>
      </p:sp>
      <p:cxnSp>
        <p:nvCxnSpPr>
          <p:cNvPr id="21" name="Elbow Connector 20"/>
          <p:cNvCxnSpPr>
            <a:endCxn id="24" idx="3"/>
          </p:cNvCxnSpPr>
          <p:nvPr/>
        </p:nvCxnSpPr>
        <p:spPr bwMode="auto">
          <a:xfrm rot="16200000" flipV="1">
            <a:off x="4748227" y="4565637"/>
            <a:ext cx="1104901" cy="736626"/>
          </a:xfrm>
          <a:prstGeom prst="bentConnector2">
            <a:avLst/>
          </a:prstGeom>
          <a:ln>
            <a:headEnd type="none" w="med" len="med"/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 bwMode="auto">
          <a:xfrm>
            <a:off x="987420" y="2667000"/>
            <a:ext cx="2325690" cy="1143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smtClean="0"/>
              <a:t>33, v15 </a:t>
            </a:r>
            <a:r>
              <a:rPr lang="en-US" sz="1100" dirty="0" smtClean="0"/>
              <a:t>– 2012-12-09</a:t>
            </a:r>
            <a:endParaRPr kumimoji="0" lang="en-US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1331911" y="3048001"/>
            <a:ext cx="2416146" cy="1295400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1" dirty="0" smtClean="0">
                <a:solidFill>
                  <a:schemeClr val="bg1"/>
                </a:solidFill>
              </a:rPr>
              <a:t>33, v16 </a:t>
            </a:r>
            <a:r>
              <a:rPr lang="en-US" sz="1100" b="1" dirty="0" smtClean="0">
                <a:solidFill>
                  <a:schemeClr val="bg1"/>
                </a:solidFill>
              </a:rPr>
              <a:t>– 2012-12-10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1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100" b="1" dirty="0" smtClean="0">
              <a:solidFill>
                <a:schemeClr val="bg1"/>
              </a:solidFill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</a:t>
            </a:r>
            <a:r>
              <a:rPr kumimoji="0" lang="en-US" sz="11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rPr>
              <a:t>                   </a:t>
            </a:r>
            <a:endParaRPr kumimoji="0" lang="en-US" sz="20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770310" y="2971800"/>
            <a:ext cx="400209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smtClean="0">
                <a:latin typeface="Courier New" pitchFamily="49" charset="0"/>
                <a:cs typeface="Courier New" pitchFamily="49" charset="0"/>
              </a:rPr>
              <a:t>/server.org/fhir/Patient/33/_history/</a:t>
            </a: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16</a:t>
            </a:r>
            <a:endParaRPr lang="en-US" sz="1600" b="1" dirty="0"/>
          </a:p>
        </p:txBody>
      </p:sp>
      <p:sp>
        <p:nvSpPr>
          <p:cNvPr id="24" name="Rectangle 23"/>
          <p:cNvSpPr/>
          <p:nvPr/>
        </p:nvSpPr>
        <p:spPr bwMode="auto">
          <a:xfrm>
            <a:off x="1731964" y="3505199"/>
            <a:ext cx="3200400" cy="17526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1" dirty="0" smtClean="0">
                <a:solidFill>
                  <a:schemeClr val="bg1"/>
                </a:solidFill>
              </a:rPr>
              <a:t>33, v17 </a:t>
            </a:r>
            <a:r>
              <a:rPr lang="en-US" sz="1100" b="1" dirty="0" smtClean="0">
                <a:solidFill>
                  <a:schemeClr val="bg1"/>
                </a:solidFill>
              </a:rPr>
              <a:t>– 2012-12-11</a:t>
            </a:r>
            <a:endParaRPr kumimoji="0" lang="en-US" sz="11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5016388" y="3429000"/>
            <a:ext cx="374661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smtClean="0">
                <a:latin typeface="Courier New" pitchFamily="49" charset="0"/>
                <a:cs typeface="Courier New" pitchFamily="49" charset="0"/>
              </a:rPr>
              <a:t>/server.org/fhir/Patient/33/_history/</a:t>
            </a: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17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057113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Operation Outcome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mtClean="0"/>
              <a:t>When something goes wrong….return the OperationOutcome Resource!</a:t>
            </a:r>
          </a:p>
          <a:p>
            <a:endParaRPr lang="en-GB" smtClean="0"/>
          </a:p>
          <a:p>
            <a:endParaRPr lang="en-GB" smtClean="0"/>
          </a:p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2971800"/>
            <a:ext cx="6641445" cy="3124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60034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Lists of things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828800"/>
            <a:ext cx="8382000" cy="2667000"/>
          </a:xfrm>
        </p:spPr>
        <p:txBody>
          <a:bodyPr/>
          <a:lstStyle/>
          <a:p>
            <a:r>
              <a:rPr lang="en-US" dirty="0" smtClean="0"/>
              <a:t>Current Allergies, Medications, Conditions</a:t>
            </a:r>
          </a:p>
          <a:p>
            <a:r>
              <a:rPr lang="en-US" dirty="0" smtClean="0"/>
              <a:t>Use the List resource</a:t>
            </a:r>
          </a:p>
          <a:p>
            <a:r>
              <a:rPr lang="en-US" dirty="0" smtClean="0"/>
              <a:t>Can query through _list</a:t>
            </a:r>
          </a:p>
          <a:p>
            <a:r>
              <a:rPr lang="en-US" dirty="0">
                <a:hlinkClick r:id="rId2"/>
              </a:rPr>
              <a:t>http://hl7.org/</a:t>
            </a:r>
            <a:r>
              <a:rPr lang="en-US" dirty="0" err="1">
                <a:hlinkClick r:id="rId2"/>
              </a:rPr>
              <a:t>fhir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lifecycle.html#current</a:t>
            </a:r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86</a:t>
            </a:fld>
            <a:endParaRPr lang="en-CA" dirty="0"/>
          </a:p>
        </p:txBody>
      </p:sp>
      <p:sp>
        <p:nvSpPr>
          <p:cNvPr id="5" name="TextBox 4"/>
          <p:cNvSpPr txBox="1"/>
          <p:nvPr/>
        </p:nvSpPr>
        <p:spPr>
          <a:xfrm>
            <a:off x="762000" y="5257800"/>
            <a:ext cx="70194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GET [base]/</a:t>
            </a:r>
            <a:r>
              <a:rPr lang="en-US" dirty="0" err="1"/>
              <a:t>AllergyIntolerance?patient</a:t>
            </a:r>
            <a:r>
              <a:rPr lang="en-US" dirty="0"/>
              <a:t>=42&amp;_list=$current-allergies</a:t>
            </a:r>
          </a:p>
        </p:txBody>
      </p:sp>
    </p:spTree>
    <p:extLst>
      <p:ext uri="{BB962C8B-B14F-4D97-AF65-F5344CB8AC3E}">
        <p14:creationId xmlns:p14="http://schemas.microsoft.com/office/powerpoint/2010/main" val="3251168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The Binary Endpoint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Accepts any kind of content </a:t>
            </a:r>
          </a:p>
          <a:p>
            <a:r>
              <a:rPr lang="en-GB" dirty="0" smtClean="0"/>
              <a:t>Stores the content as is, along with the content type provided by the HTTP headers.</a:t>
            </a:r>
          </a:p>
          <a:p>
            <a:r>
              <a:rPr lang="en-GB" dirty="0" smtClean="0"/>
              <a:t>Acts just like the normal Resource endpoints (but there is no search)</a:t>
            </a:r>
          </a:p>
          <a:p>
            <a:endParaRPr lang="en-GB" dirty="0"/>
          </a:p>
          <a:p>
            <a:r>
              <a:rPr lang="en-GB" dirty="0">
                <a:hlinkClick r:id="rId2"/>
              </a:rPr>
              <a:t>http://server.org/fhir/Binary/</a:t>
            </a:r>
            <a:endParaRPr lang="en-GB" dirty="0"/>
          </a:p>
          <a:p>
            <a:endParaRPr lang="en-GB" dirty="0" smtClean="0"/>
          </a:p>
          <a:p>
            <a:pPr lvl="1"/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1779897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885950"/>
            <a:ext cx="4943475" cy="3829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Useful for Attachments</a:t>
            </a:r>
            <a:endParaRPr lang="en-GB" dirty="0"/>
          </a:p>
        </p:txBody>
      </p:sp>
      <p:sp>
        <p:nvSpPr>
          <p:cNvPr id="6" name="Can 5"/>
          <p:cNvSpPr/>
          <p:nvPr/>
        </p:nvSpPr>
        <p:spPr bwMode="auto">
          <a:xfrm>
            <a:off x="6172200" y="3200400"/>
            <a:ext cx="2438400" cy="2209800"/>
          </a:xfrm>
          <a:prstGeom prst="can">
            <a:avLst/>
          </a:prstGeom>
          <a:ln>
            <a:headEnd type="none" w="med" len="med"/>
            <a:tailEnd type="none" w="med" len="med"/>
          </a:ln>
          <a:extLst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/Binary/23344</a:t>
            </a:r>
            <a:endParaRPr kumimoji="0" lang="nl-NL" sz="18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cxnSp>
        <p:nvCxnSpPr>
          <p:cNvPr id="10" name="Straight Arrow Connector 9"/>
          <p:cNvCxnSpPr/>
          <p:nvPr/>
        </p:nvCxnSpPr>
        <p:spPr bwMode="auto">
          <a:xfrm flipV="1">
            <a:off x="2590800" y="4572000"/>
            <a:ext cx="3505200" cy="838200"/>
          </a:xfrm>
          <a:prstGeom prst="straightConnector1">
            <a:avLst/>
          </a:prstGeom>
          <a:ln w="66675">
            <a:headEnd type="none" w="med" len="med"/>
            <a:tailEnd type="arrow"/>
          </a:ln>
          <a:extLst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8871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auto">
          <a:xfrm>
            <a:off x="8076257" y="5562600"/>
            <a:ext cx="762943" cy="90431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323528" y="332657"/>
            <a:ext cx="8515672" cy="1343743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Conformance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762000" y="2209800"/>
            <a:ext cx="3905877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Which FHIR version?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Which Resources?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What search operations?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What formats?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Is this a test server?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Who can I contact?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What’s the name of the software?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DO YOU SUPPORT HISTORY?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DO YOU SUPPORT XML/JSON?</a:t>
            </a:r>
            <a:endParaRPr lang="nl-NL" dirty="0"/>
          </a:p>
        </p:txBody>
      </p:sp>
      <p:sp>
        <p:nvSpPr>
          <p:cNvPr id="5" name="TextBox 4"/>
          <p:cNvSpPr txBox="1"/>
          <p:nvPr/>
        </p:nvSpPr>
        <p:spPr>
          <a:xfrm>
            <a:off x="551597" y="6045532"/>
            <a:ext cx="4249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hlinkClick r:id="rId2"/>
              </a:rPr>
              <a:t>http://</a:t>
            </a:r>
            <a:r>
              <a:rPr lang="nl-NL" dirty="0" smtClean="0">
                <a:hlinkClick r:id="rId2"/>
              </a:rPr>
              <a:t>www.hl7.org/fhir/conformance.htm</a:t>
            </a:r>
            <a:endParaRPr lang="nl-NL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6067" y="504069"/>
            <a:ext cx="3401661" cy="5726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768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DSTU/STU?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800" dirty="0" smtClean="0"/>
              <a:t>It’s a release/publication status</a:t>
            </a:r>
          </a:p>
          <a:p>
            <a:pPr lvl="1"/>
            <a:r>
              <a:rPr lang="en-GB" sz="2400" dirty="0" smtClean="0"/>
              <a:t>Draft Standard For Trial Use – relabelled STU</a:t>
            </a:r>
          </a:p>
          <a:p>
            <a:r>
              <a:rPr lang="en-GB" sz="2800" dirty="0" smtClean="0"/>
              <a:t>Current version is STU2</a:t>
            </a:r>
          </a:p>
          <a:p>
            <a:pPr lvl="1"/>
            <a:r>
              <a:rPr lang="en-GB" sz="2400" dirty="0" smtClean="0"/>
              <a:t>This presentation is based on STU2</a:t>
            </a:r>
          </a:p>
          <a:p>
            <a:r>
              <a:rPr lang="en-GB" sz="2800" dirty="0" smtClean="0"/>
              <a:t>Next version (unfinished) is STU3</a:t>
            </a:r>
          </a:p>
          <a:p>
            <a:pPr lvl="1"/>
            <a:r>
              <a:rPr lang="en-GB" sz="2400" dirty="0" smtClean="0"/>
              <a:t>Ballot </a:t>
            </a:r>
            <a:r>
              <a:rPr lang="en-GB" sz="2400" dirty="0" smtClean="0"/>
              <a:t>soon</a:t>
            </a:r>
            <a:endParaRPr lang="en-GB" sz="2400" dirty="0" smtClean="0"/>
          </a:p>
          <a:p>
            <a:pPr lvl="1"/>
            <a:r>
              <a:rPr lang="en-GB" sz="2400" dirty="0" smtClean="0"/>
              <a:t>Publication TBD</a:t>
            </a:r>
          </a:p>
          <a:p>
            <a:r>
              <a:rPr lang="en-GB" sz="2800" dirty="0" smtClean="0"/>
              <a:t>So will this be all changed by STU3</a:t>
            </a:r>
          </a:p>
          <a:p>
            <a:pPr lvl="1"/>
            <a:r>
              <a:rPr lang="en-GB" sz="2400" dirty="0" smtClean="0"/>
              <a:t>Not really… (Maturity model)</a:t>
            </a:r>
          </a:p>
          <a:p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2693656" y="769751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2089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Resources in code</a:t>
            </a:r>
            <a:endParaRPr lang="en-GB" dirty="0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22313" y="2895600"/>
            <a:ext cx="7772400" cy="1500187"/>
          </a:xfrm>
        </p:spPr>
        <p:txBody>
          <a:bodyPr/>
          <a:lstStyle/>
          <a:p>
            <a:r>
              <a:rPr lang="en-GB" smtClean="0"/>
              <a:t>How resources are made into classes in the supplied reference implementations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86449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Reference implementations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GB" sz="2800" dirty="0" smtClean="0"/>
              <a:t>Contents</a:t>
            </a:r>
          </a:p>
          <a:p>
            <a:pPr marL="571500" lvl="1" indent="-171450">
              <a:buFontTx/>
              <a:buChar char="-"/>
            </a:pPr>
            <a:r>
              <a:rPr lang="en-GB" sz="2300" dirty="0" smtClean="0"/>
              <a:t>Model – classes generated from the spec</a:t>
            </a:r>
          </a:p>
          <a:p>
            <a:pPr marL="571500" lvl="1" indent="-171450">
              <a:buFontTx/>
              <a:buChar char="-"/>
            </a:pPr>
            <a:r>
              <a:rPr lang="en-GB" sz="2300" dirty="0" smtClean="0"/>
              <a:t>Parsers – Parsers generated from the spec</a:t>
            </a:r>
          </a:p>
          <a:p>
            <a:pPr marL="571500" lvl="1" indent="-171450">
              <a:buFontTx/>
              <a:buChar char="-"/>
            </a:pPr>
            <a:r>
              <a:rPr lang="en-GB" sz="2300" dirty="0" err="1" smtClean="0"/>
              <a:t>Serializers</a:t>
            </a:r>
            <a:r>
              <a:rPr lang="en-GB" sz="2300" dirty="0" smtClean="0"/>
              <a:t> – </a:t>
            </a:r>
            <a:r>
              <a:rPr lang="en-GB" sz="2300" dirty="0" err="1" smtClean="0"/>
              <a:t>Serializers</a:t>
            </a:r>
            <a:r>
              <a:rPr lang="en-GB" sz="2300" dirty="0" smtClean="0"/>
              <a:t> generated from the spec</a:t>
            </a:r>
          </a:p>
          <a:p>
            <a:pPr marL="571500" lvl="1" indent="-171450">
              <a:buFontTx/>
              <a:buChar char="-"/>
            </a:pPr>
            <a:r>
              <a:rPr lang="en-GB" sz="2300" dirty="0" err="1" smtClean="0"/>
              <a:t>FhirClient</a:t>
            </a:r>
            <a:endParaRPr lang="en-GB" sz="2300" dirty="0" smtClean="0"/>
          </a:p>
          <a:p>
            <a:pPr marL="571500" lvl="1" indent="-171450">
              <a:buFontTx/>
              <a:buChar char="-"/>
            </a:pPr>
            <a:r>
              <a:rPr lang="en-GB" sz="2300" dirty="0" smtClean="0"/>
              <a:t>Validation (currently Java only)</a:t>
            </a:r>
          </a:p>
          <a:p>
            <a:pPr marL="171450" indent="-171450">
              <a:buFontTx/>
              <a:buChar char="-"/>
            </a:pPr>
            <a:r>
              <a:rPr lang="en-GB" sz="2800" dirty="0" smtClean="0"/>
              <a:t>Java – Everything on the downloads page</a:t>
            </a:r>
          </a:p>
          <a:p>
            <a:pPr marL="571500" lvl="1" indent="-171450">
              <a:buFontTx/>
              <a:buChar char="-"/>
            </a:pPr>
            <a:r>
              <a:rPr lang="en-GB" sz="2300" dirty="0"/>
              <a:t>HAPI library </a:t>
            </a:r>
            <a:r>
              <a:rPr lang="en-GB" sz="2300" dirty="0" smtClean="0"/>
              <a:t>- http</a:t>
            </a:r>
            <a:r>
              <a:rPr lang="en-GB" sz="2300" dirty="0"/>
              <a:t>://</a:t>
            </a:r>
            <a:r>
              <a:rPr lang="en-GB" sz="2300" dirty="0" err="1"/>
              <a:t>jamesagnew.github.io</a:t>
            </a:r>
            <a:r>
              <a:rPr lang="en-GB" sz="2300" dirty="0"/>
              <a:t>/</a:t>
            </a:r>
            <a:r>
              <a:rPr lang="en-GB" sz="2300" dirty="0" err="1"/>
              <a:t>hapi-fhir</a:t>
            </a:r>
            <a:r>
              <a:rPr lang="en-GB" sz="2300" dirty="0"/>
              <a:t>/</a:t>
            </a:r>
            <a:endParaRPr lang="en-GB" sz="2300" dirty="0" smtClean="0"/>
          </a:p>
          <a:p>
            <a:pPr marL="171450" indent="-171450">
              <a:buFontTx/>
              <a:buChar char="-"/>
            </a:pPr>
            <a:r>
              <a:rPr lang="en-GB" sz="2800" dirty="0" smtClean="0"/>
              <a:t>.NET – </a:t>
            </a:r>
            <a:r>
              <a:rPr lang="en-GB" sz="2800" dirty="0" err="1" smtClean="0"/>
              <a:t>NuGet</a:t>
            </a:r>
            <a:r>
              <a:rPr lang="en-GB" sz="2800" dirty="0" smtClean="0"/>
              <a:t> “FHIR”, or </a:t>
            </a:r>
            <a:r>
              <a:rPr lang="en-GB" sz="2800" dirty="0" err="1" smtClean="0"/>
              <a:t>GitHub</a:t>
            </a:r>
            <a:r>
              <a:rPr lang="en-GB" sz="2800" dirty="0" smtClean="0"/>
              <a:t> “</a:t>
            </a:r>
            <a:r>
              <a:rPr lang="en-GB" sz="2800" dirty="0" err="1" smtClean="0"/>
              <a:t>fhir</a:t>
            </a:r>
            <a:r>
              <a:rPr lang="en-GB" sz="2800" dirty="0" smtClean="0"/>
              <a:t>-net-</a:t>
            </a:r>
            <a:r>
              <a:rPr lang="en-GB" sz="2800" dirty="0" err="1" smtClean="0"/>
              <a:t>api</a:t>
            </a:r>
            <a:r>
              <a:rPr lang="en-GB" sz="2800" dirty="0" smtClean="0"/>
              <a:t>”</a:t>
            </a:r>
          </a:p>
          <a:p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654124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Object Model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92</a:t>
            </a:fld>
            <a:endParaRPr lang="en-CA" dirty="0"/>
          </a:p>
        </p:txBody>
      </p:sp>
      <p:pic>
        <p:nvPicPr>
          <p:cNvPr id="5" name="Picture 2" descr="UML Image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51520" y="1639739"/>
            <a:ext cx="5832648" cy="4837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2555776" y="1075958"/>
            <a:ext cx="6264696" cy="480131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nl-NL" noProof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[</a:t>
            </a:r>
            <a:r>
              <a:rPr lang="nl-NL" noProof="1" smtClean="0">
                <a:solidFill>
                  <a:srgbClr val="2B91AF"/>
                </a:solidFill>
                <a:highlight>
                  <a:srgbClr val="FFFFFF"/>
                </a:highlight>
                <a:latin typeface="Consolas"/>
              </a:rPr>
              <a:t>FhirResource</a:t>
            </a:r>
            <a:r>
              <a:rPr lang="nl-NL" noProof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</a:t>
            </a:r>
            <a:r>
              <a:rPr lang="nl-NL" noProof="1" smtClean="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"DiagnosticReport"</a:t>
            </a:r>
            <a:r>
              <a:rPr lang="nl-NL" noProof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)]</a:t>
            </a:r>
          </a:p>
          <a:p>
            <a:r>
              <a:rPr lang="en-US" noProof="1" smtClean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public</a:t>
            </a:r>
            <a:r>
              <a:rPr lang="en-US" noProof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en-US" noProof="1" smtClean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partial</a:t>
            </a:r>
            <a:r>
              <a:rPr lang="en-US" noProof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en-US" noProof="1" smtClean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class</a:t>
            </a:r>
            <a:r>
              <a:rPr lang="en-US" noProof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en-US" noProof="1" smtClean="0">
                <a:solidFill>
                  <a:srgbClr val="2B91AF"/>
                </a:solidFill>
                <a:highlight>
                  <a:srgbClr val="FFFFFF"/>
                </a:highlight>
                <a:latin typeface="Consolas"/>
              </a:rPr>
              <a:t>DiagnosticReport</a:t>
            </a:r>
            <a:r>
              <a:rPr lang="en-US" noProof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: </a:t>
            </a:r>
            <a:r>
              <a:rPr lang="en-US" noProof="1" smtClean="0">
                <a:solidFill>
                  <a:srgbClr val="2B91AF"/>
                </a:solidFill>
                <a:highlight>
                  <a:srgbClr val="FFFFFF"/>
                </a:highlight>
                <a:latin typeface="Consolas"/>
              </a:rPr>
              <a:t>Resource</a:t>
            </a:r>
            <a:endParaRPr lang="en-US" noProof="1" smtClean="0">
              <a:solidFill>
                <a:srgbClr val="000000"/>
              </a:solidFill>
              <a:highlight>
                <a:srgbClr val="FFFFFF"/>
              </a:highlight>
              <a:latin typeface="Consolas"/>
            </a:endParaRPr>
          </a:p>
          <a:p>
            <a:r>
              <a:rPr lang="nl-NL" noProof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{      </a:t>
            </a:r>
          </a:p>
          <a:p>
            <a:r>
              <a:rPr lang="en-US" noProof="1" smtClean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  public</a:t>
            </a:r>
            <a:r>
              <a:rPr lang="en-US" noProof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en-US" noProof="1" smtClean="0">
                <a:solidFill>
                  <a:srgbClr val="2B91AF"/>
                </a:solidFill>
                <a:highlight>
                  <a:srgbClr val="FFFFFF"/>
                </a:highlight>
                <a:latin typeface="Consolas"/>
              </a:rPr>
              <a:t>Code</a:t>
            </a:r>
            <a:r>
              <a:rPr lang="en-US" noProof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&lt;</a:t>
            </a:r>
            <a:r>
              <a:rPr lang="en-US" noProof="1" smtClean="0">
                <a:solidFill>
                  <a:srgbClr val="2B91AF"/>
                </a:solidFill>
                <a:highlight>
                  <a:srgbClr val="FFFFFF"/>
                </a:highlight>
                <a:latin typeface="Consolas"/>
              </a:rPr>
              <a:t>ObservationStatus</a:t>
            </a:r>
            <a:r>
              <a:rPr lang="en-US" noProof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&gt; Status {…}</a:t>
            </a:r>
          </a:p>
          <a:p>
            <a:r>
              <a:rPr lang="nl-NL" noProof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       </a:t>
            </a:r>
          </a:p>
          <a:p>
            <a:r>
              <a:rPr lang="en-US" noProof="1" smtClean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  public</a:t>
            </a:r>
            <a:r>
              <a:rPr lang="en-US" noProof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en-US" noProof="1" smtClean="0">
                <a:solidFill>
                  <a:srgbClr val="2B91AF"/>
                </a:solidFill>
                <a:highlight>
                  <a:srgbClr val="FFFFFF"/>
                </a:highlight>
                <a:latin typeface="Consolas"/>
              </a:rPr>
              <a:t>Instant</a:t>
            </a:r>
            <a:r>
              <a:rPr lang="en-US" noProof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Issued {…}</a:t>
            </a:r>
          </a:p>
          <a:p>
            <a:r>
              <a:rPr lang="nl-NL" noProof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       </a:t>
            </a:r>
          </a:p>
          <a:p>
            <a:r>
              <a:rPr lang="en-US" noProof="1" smtClean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  public</a:t>
            </a:r>
            <a:r>
              <a:rPr lang="en-US" noProof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en-US" noProof="1" smtClean="0">
                <a:solidFill>
                  <a:srgbClr val="2B91AF"/>
                </a:solidFill>
                <a:highlight>
                  <a:srgbClr val="FFFFFF"/>
                </a:highlight>
                <a:latin typeface="Consolas"/>
              </a:rPr>
              <a:t>ResourceReference</a:t>
            </a:r>
            <a:r>
              <a:rPr lang="en-US" noProof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Subject {…}</a:t>
            </a:r>
          </a:p>
          <a:p>
            <a:r>
              <a:rPr lang="nl-NL" noProof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       </a:t>
            </a:r>
          </a:p>
          <a:p>
            <a:r>
              <a:rPr lang="en-US" noProof="1" smtClean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  public</a:t>
            </a:r>
            <a:r>
              <a:rPr lang="en-US" noProof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en-US" noProof="1" smtClean="0">
                <a:solidFill>
                  <a:srgbClr val="2B91AF"/>
                </a:solidFill>
                <a:highlight>
                  <a:srgbClr val="FFFFFF"/>
                </a:highlight>
                <a:latin typeface="Consolas"/>
              </a:rPr>
              <a:t>ResourceReference</a:t>
            </a:r>
            <a:r>
              <a:rPr lang="en-US" noProof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Performer {…}</a:t>
            </a:r>
          </a:p>
          <a:p>
            <a:r>
              <a:rPr lang="nl-NL" noProof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       </a:t>
            </a:r>
          </a:p>
          <a:p>
            <a:r>
              <a:rPr lang="en-US" noProof="1" smtClean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  public</a:t>
            </a:r>
            <a:r>
              <a:rPr lang="en-US" noProof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en-US" noProof="1" smtClean="0">
                <a:solidFill>
                  <a:srgbClr val="2B91AF"/>
                </a:solidFill>
                <a:highlight>
                  <a:srgbClr val="FFFFFF"/>
                </a:highlight>
                <a:latin typeface="Consolas"/>
              </a:rPr>
              <a:t>Identifier</a:t>
            </a:r>
            <a:r>
              <a:rPr lang="en-US" noProof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ReportId {… }</a:t>
            </a:r>
          </a:p>
          <a:p>
            <a:r>
              <a:rPr lang="nl-NL" noProof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       </a:t>
            </a:r>
          </a:p>
          <a:p>
            <a:r>
              <a:rPr lang="en-US" noProof="1" smtClean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  public</a:t>
            </a:r>
            <a:r>
              <a:rPr lang="en-US" noProof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</a:t>
            </a:r>
          </a:p>
          <a:p>
            <a:r>
              <a:rPr lang="en-US" noProof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  </a:t>
            </a:r>
            <a:r>
              <a:rPr lang="en-US" noProof="1" smtClean="0">
                <a:solidFill>
                  <a:srgbClr val="2B91AF"/>
                </a:solidFill>
                <a:highlight>
                  <a:srgbClr val="FFFFFF"/>
                </a:highlight>
                <a:latin typeface="Consolas"/>
              </a:rPr>
              <a:t>List</a:t>
            </a:r>
            <a:r>
              <a:rPr lang="en-US" noProof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&lt;DiagnosticReportRequestDetailComponent&gt; 	RequestDetail { …}</a:t>
            </a:r>
          </a:p>
          <a:p>
            <a:r>
              <a:rPr lang="nl-NL" noProof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</a:t>
            </a:r>
            <a:endParaRPr lang="nl-NL" noProof="1"/>
          </a:p>
        </p:txBody>
      </p:sp>
    </p:spTree>
    <p:extLst>
      <p:ext uri="{BB962C8B-B14F-4D97-AF65-F5344CB8AC3E}">
        <p14:creationId xmlns:p14="http://schemas.microsoft.com/office/powerpoint/2010/main" val="859077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Parsing/Serializing using C#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828800"/>
            <a:ext cx="8382000" cy="4480520"/>
          </a:xfrm>
        </p:spPr>
        <p:txBody>
          <a:bodyPr/>
          <a:lstStyle/>
          <a:p>
            <a:pPr marL="0" indent="0">
              <a:buNone/>
            </a:pPr>
            <a:r>
              <a:rPr lang="en-GB" sz="1600" smtClean="0">
                <a:solidFill>
                  <a:srgbClr val="008000"/>
                </a:solidFill>
                <a:highlight>
                  <a:srgbClr val="FFFFFF"/>
                </a:highlight>
                <a:latin typeface="Consolas"/>
              </a:rPr>
              <a:t>// Create a file-based reader for Xml</a:t>
            </a:r>
            <a:endParaRPr lang="en-GB" sz="1600" noProof="1" smtClean="0">
              <a:solidFill>
                <a:srgbClr val="2B91AF"/>
              </a:solidFill>
              <a:latin typeface="Consolas"/>
            </a:endParaRPr>
          </a:p>
          <a:p>
            <a:pPr marL="0" indent="0">
              <a:buNone/>
            </a:pPr>
            <a:r>
              <a:rPr lang="en-GB" sz="1600" noProof="1" smtClean="0">
                <a:solidFill>
                  <a:srgbClr val="2B91AF"/>
                </a:solidFill>
                <a:latin typeface="Consolas"/>
              </a:rPr>
              <a:t>XmlReader</a:t>
            </a:r>
            <a:r>
              <a:rPr lang="en-GB" sz="1600" noProof="1" smtClean="0">
                <a:solidFill>
                  <a:prstClr val="black"/>
                </a:solidFill>
                <a:latin typeface="Consolas"/>
              </a:rPr>
              <a:t> xr = </a:t>
            </a:r>
            <a:r>
              <a:rPr lang="en-GB" sz="1600" noProof="1" smtClean="0">
                <a:solidFill>
                  <a:srgbClr val="2B91AF"/>
                </a:solidFill>
                <a:latin typeface="Consolas"/>
              </a:rPr>
              <a:t>XmlReader</a:t>
            </a:r>
            <a:r>
              <a:rPr lang="en-GB" sz="1600" noProof="1" smtClean="0">
                <a:solidFill>
                  <a:prstClr val="black"/>
                </a:solidFill>
                <a:latin typeface="Consolas"/>
              </a:rPr>
              <a:t>.Create(</a:t>
            </a:r>
          </a:p>
          <a:p>
            <a:pPr marL="0" indent="0">
              <a:buNone/>
            </a:pPr>
            <a:r>
              <a:rPr lang="en-GB" sz="1600" noProof="1" smtClean="0">
                <a:solidFill>
                  <a:prstClr val="black"/>
                </a:solidFill>
                <a:latin typeface="Consolas"/>
              </a:rPr>
              <a:t>	</a:t>
            </a:r>
            <a:r>
              <a:rPr lang="en-GB" sz="1600" noProof="1" smtClean="0">
                <a:solidFill>
                  <a:srgbClr val="0000FF"/>
                </a:solidFill>
                <a:latin typeface="Consolas"/>
              </a:rPr>
              <a:t>new </a:t>
            </a:r>
            <a:r>
              <a:rPr lang="en-GB" sz="1600" noProof="1" smtClean="0">
                <a:solidFill>
                  <a:srgbClr val="2B91AF"/>
                </a:solidFill>
                <a:latin typeface="Consolas"/>
              </a:rPr>
              <a:t>StreamReader</a:t>
            </a:r>
            <a:r>
              <a:rPr lang="en-GB" sz="1600" noProof="1" smtClean="0">
                <a:solidFill>
                  <a:prstClr val="black"/>
                </a:solidFill>
                <a:latin typeface="Consolas"/>
              </a:rPr>
              <a:t>(</a:t>
            </a:r>
            <a:r>
              <a:rPr lang="en-GB" sz="1600" noProof="1" smtClean="0">
                <a:solidFill>
                  <a:srgbClr val="A31515"/>
                </a:solidFill>
                <a:latin typeface="Consolas"/>
              </a:rPr>
              <a:t>@"publish\observation-example.xml"</a:t>
            </a:r>
            <a:r>
              <a:rPr lang="en-GB" sz="1600" noProof="1" smtClean="0">
                <a:solidFill>
                  <a:prstClr val="black"/>
                </a:solidFill>
                <a:latin typeface="Consolas"/>
              </a:rPr>
              <a:t>));</a:t>
            </a:r>
          </a:p>
          <a:p>
            <a:pPr marL="0" indent="0">
              <a:buNone/>
            </a:pPr>
            <a:endParaRPr lang="en-GB" sz="1600" smtClean="0">
              <a:solidFill>
                <a:srgbClr val="008000"/>
              </a:solidFill>
              <a:highlight>
                <a:srgbClr val="FFFFFF"/>
              </a:highlight>
              <a:latin typeface="Consolas"/>
            </a:endParaRPr>
          </a:p>
          <a:p>
            <a:pPr marL="0" indent="0">
              <a:buNone/>
            </a:pPr>
            <a:r>
              <a:rPr lang="en-GB" sz="1600" smtClean="0">
                <a:solidFill>
                  <a:srgbClr val="008000"/>
                </a:solidFill>
                <a:highlight>
                  <a:srgbClr val="FFFFFF"/>
                </a:highlight>
                <a:latin typeface="Consolas"/>
              </a:rPr>
              <a:t>// Parse the Observation from the stream</a:t>
            </a:r>
            <a:endParaRPr lang="en-GB" sz="1600" noProof="1" smtClean="0">
              <a:solidFill>
                <a:srgbClr val="2B91AF"/>
              </a:solidFill>
              <a:latin typeface="Consolas"/>
            </a:endParaRPr>
          </a:p>
          <a:p>
            <a:pPr marL="0" indent="0">
              <a:buNone/>
            </a:pPr>
            <a:r>
              <a:rPr lang="en-GB" sz="1600" noProof="1" smtClean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var</a:t>
            </a:r>
            <a:r>
              <a:rPr lang="en-GB" sz="1600" noProof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obs = (</a:t>
            </a:r>
            <a:r>
              <a:rPr lang="en-GB" sz="1600" noProof="1" smtClean="0">
                <a:solidFill>
                  <a:srgbClr val="2B91AF"/>
                </a:solidFill>
                <a:highlight>
                  <a:srgbClr val="FFFFFF"/>
                </a:highlight>
                <a:latin typeface="Consolas"/>
              </a:rPr>
              <a:t>Observation</a:t>
            </a:r>
            <a:r>
              <a:rPr lang="en-GB" sz="1600" noProof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)</a:t>
            </a:r>
            <a:r>
              <a:rPr lang="en-GB" sz="1600" noProof="1" smtClean="0">
                <a:solidFill>
                  <a:srgbClr val="2B91AF"/>
                </a:solidFill>
                <a:highlight>
                  <a:srgbClr val="FFFFFF"/>
                </a:highlight>
                <a:latin typeface="Consolas"/>
              </a:rPr>
              <a:t>FhirParser</a:t>
            </a:r>
            <a:r>
              <a:rPr lang="en-GB" sz="1600" noProof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.ParseResource(xr);</a:t>
            </a:r>
          </a:p>
          <a:p>
            <a:pPr marL="0" indent="0">
              <a:buNone/>
            </a:pPr>
            <a:endParaRPr lang="en-GB" sz="1600" noProof="1" smtClean="0">
              <a:solidFill>
                <a:srgbClr val="000000"/>
              </a:solidFill>
              <a:highlight>
                <a:srgbClr val="FFFFFF"/>
              </a:highlight>
              <a:latin typeface="Consolas"/>
            </a:endParaRPr>
          </a:p>
          <a:p>
            <a:pPr marL="0" indent="0">
              <a:buNone/>
            </a:pPr>
            <a:r>
              <a:rPr lang="en-GB" sz="1600" smtClean="0">
                <a:solidFill>
                  <a:srgbClr val="008000"/>
                </a:solidFill>
                <a:highlight>
                  <a:srgbClr val="FFFFFF"/>
                </a:highlight>
                <a:latin typeface="Consolas"/>
              </a:rPr>
              <a:t>// Modify some fields of the observation</a:t>
            </a:r>
            <a:endParaRPr lang="en-GB" sz="1600" b="1" noProof="1" smtClean="0">
              <a:solidFill>
                <a:srgbClr val="000000"/>
              </a:solidFill>
              <a:highlight>
                <a:srgbClr val="FFFFFF"/>
              </a:highlight>
              <a:latin typeface="Consolas"/>
            </a:endParaRPr>
          </a:p>
          <a:p>
            <a:pPr marL="0" indent="0">
              <a:buNone/>
            </a:pPr>
            <a:r>
              <a:rPr lang="en-GB" sz="1600" noProof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obs.Status = </a:t>
            </a:r>
            <a:r>
              <a:rPr lang="en-GB" sz="1600" noProof="1" smtClean="0">
                <a:solidFill>
                  <a:srgbClr val="2B91AF"/>
                </a:solidFill>
                <a:highlight>
                  <a:srgbClr val="FFFFFF"/>
                </a:highlight>
                <a:latin typeface="Consolas"/>
              </a:rPr>
              <a:t>Observation.ObservationStatus</a:t>
            </a:r>
            <a:r>
              <a:rPr lang="en-GB" sz="1600" noProof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.Amended;</a:t>
            </a:r>
          </a:p>
          <a:p>
            <a:pPr marL="0" indent="0">
              <a:buNone/>
            </a:pPr>
            <a:r>
              <a:rPr lang="en-GB" sz="1600" noProof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obs.Value = </a:t>
            </a:r>
            <a:r>
              <a:rPr lang="en-GB" sz="1600" noProof="1" smtClean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new</a:t>
            </a:r>
            <a:r>
              <a:rPr lang="en-GB" sz="1600" noProof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en-GB" sz="1600" noProof="1" smtClean="0">
                <a:solidFill>
                  <a:srgbClr val="2B91AF"/>
                </a:solidFill>
                <a:highlight>
                  <a:srgbClr val="FFFFFF"/>
                </a:highlight>
                <a:latin typeface="Consolas"/>
              </a:rPr>
              <a:t>Quantity</a:t>
            </a:r>
            <a:r>
              <a:rPr lang="en-GB" sz="1600" noProof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() { Value = 40, Units = </a:t>
            </a:r>
            <a:r>
              <a:rPr lang="en-GB" sz="1600" noProof="1" smtClean="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"g"</a:t>
            </a:r>
            <a:r>
              <a:rPr lang="en-GB" sz="1600" noProof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};</a:t>
            </a:r>
          </a:p>
          <a:p>
            <a:pPr marL="0" indent="0">
              <a:buNone/>
            </a:pPr>
            <a:endParaRPr lang="en-GB" sz="1600" noProof="1" smtClean="0">
              <a:solidFill>
                <a:srgbClr val="000000"/>
              </a:solidFill>
              <a:highlight>
                <a:srgbClr val="FFFFFF"/>
              </a:highlight>
              <a:latin typeface="Consolas"/>
            </a:endParaRPr>
          </a:p>
          <a:p>
            <a:pPr marL="0" indent="0">
              <a:buNone/>
            </a:pPr>
            <a:r>
              <a:rPr lang="en-GB" sz="1600" smtClean="0">
                <a:solidFill>
                  <a:srgbClr val="008000"/>
                </a:solidFill>
                <a:highlight>
                  <a:srgbClr val="FFFFFF"/>
                </a:highlight>
                <a:latin typeface="Consolas"/>
              </a:rPr>
              <a:t>// Serialize the in-memory observation to Json</a:t>
            </a:r>
            <a:endParaRPr lang="en-GB" sz="1600" b="1" noProof="1" smtClean="0">
              <a:solidFill>
                <a:srgbClr val="000000"/>
              </a:solidFill>
              <a:highlight>
                <a:srgbClr val="FFFFFF"/>
              </a:highlight>
              <a:latin typeface="Consolas"/>
            </a:endParaRPr>
          </a:p>
          <a:p>
            <a:pPr marL="0" indent="0">
              <a:buNone/>
            </a:pPr>
            <a:r>
              <a:rPr lang="en-GB" sz="1600" noProof="1" smtClean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var</a:t>
            </a:r>
            <a:r>
              <a:rPr lang="en-GB" sz="1600" noProof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jsonText = </a:t>
            </a:r>
            <a:r>
              <a:rPr lang="en-GB" sz="1600" noProof="1" smtClean="0">
                <a:solidFill>
                  <a:srgbClr val="2B91AF"/>
                </a:solidFill>
                <a:highlight>
                  <a:srgbClr val="FFFFFF"/>
                </a:highlight>
                <a:latin typeface="Consolas"/>
              </a:rPr>
              <a:t>FhirSerializer</a:t>
            </a:r>
            <a:r>
              <a:rPr lang="en-GB" sz="1600" noProof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.SerializeResourceToJson(obs);</a:t>
            </a:r>
          </a:p>
          <a:p>
            <a:pPr marL="0" indent="0">
              <a:buNone/>
            </a:pPr>
            <a:endParaRPr lang="en-GB" sz="1600" noProof="1">
              <a:solidFill>
                <a:srgbClr val="000000"/>
              </a:solidFill>
              <a:highlight>
                <a:srgbClr val="FFFFFF"/>
              </a:highlight>
              <a:latin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2570574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Parsing/Serializing using Java</a:t>
            </a:r>
            <a:endParaRPr lang="en-GB" dirty="0"/>
          </a:p>
        </p:txBody>
      </p:sp>
      <p:sp>
        <p:nvSpPr>
          <p:cNvPr id="6" name="Rectangle 5"/>
          <p:cNvSpPr/>
          <p:nvPr/>
        </p:nvSpPr>
        <p:spPr>
          <a:xfrm>
            <a:off x="457200" y="1800285"/>
            <a:ext cx="822960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noProof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XmlParser xml = </a:t>
            </a:r>
            <a:r>
              <a:rPr lang="nl-NL" noProof="1" smtClean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new</a:t>
            </a:r>
            <a:r>
              <a:rPr lang="nl-NL" noProof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XmlParser();</a:t>
            </a:r>
          </a:p>
          <a:p>
            <a:endParaRPr lang="nl-NL" noProof="1" smtClean="0">
              <a:solidFill>
                <a:srgbClr val="000000"/>
              </a:solidFill>
              <a:highlight>
                <a:srgbClr val="FFFFFF"/>
              </a:highlight>
              <a:latin typeface="Consolas"/>
            </a:endParaRPr>
          </a:p>
          <a:p>
            <a:r>
              <a:rPr lang="en-US" noProof="1" smtClean="0">
                <a:solidFill>
                  <a:srgbClr val="2B91AF"/>
                </a:solidFill>
                <a:highlight>
                  <a:srgbClr val="FFFFFF"/>
                </a:highlight>
                <a:latin typeface="Consolas"/>
              </a:rPr>
              <a:t>Observation</a:t>
            </a:r>
            <a:r>
              <a:rPr lang="en-US" noProof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obs = (</a:t>
            </a:r>
            <a:r>
              <a:rPr lang="en-US" noProof="1" smtClean="0">
                <a:solidFill>
                  <a:srgbClr val="2B91AF"/>
                </a:solidFill>
                <a:highlight>
                  <a:srgbClr val="FFFFFF"/>
                </a:highlight>
                <a:latin typeface="Consolas"/>
              </a:rPr>
              <a:t>Observation</a:t>
            </a:r>
            <a:r>
              <a:rPr lang="en-US" noProof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)xml.parse(</a:t>
            </a:r>
            <a:r>
              <a:rPr lang="en-US" noProof="1" smtClean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new</a:t>
            </a:r>
            <a:r>
              <a:rPr lang="en-US" noProof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			FileInputStream(“observation.xm</a:t>
            </a:r>
            <a:r>
              <a:rPr lang="en-US" noProof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l"));</a:t>
            </a:r>
          </a:p>
          <a:p>
            <a:endParaRPr lang="nl-NL" noProof="1" smtClean="0">
              <a:solidFill>
                <a:srgbClr val="000000"/>
              </a:solidFill>
              <a:highlight>
                <a:srgbClr val="FFFFFF"/>
              </a:highlight>
              <a:latin typeface="Consolas"/>
            </a:endParaRPr>
          </a:p>
          <a:p>
            <a:r>
              <a:rPr lang="nl-NL" noProof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obs.setStatusSimple(</a:t>
            </a:r>
            <a:r>
              <a:rPr lang="nl-NL" noProof="1" smtClean="0">
                <a:solidFill>
                  <a:srgbClr val="2B91AF"/>
                </a:solidFill>
                <a:highlight>
                  <a:srgbClr val="FFFFFF"/>
                </a:highlight>
                <a:latin typeface="Consolas"/>
              </a:rPr>
              <a:t>ObservationStatus</a:t>
            </a:r>
            <a:r>
              <a:rPr lang="nl-NL" noProof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.amended);</a:t>
            </a:r>
          </a:p>
          <a:p>
            <a:endParaRPr lang="nl-NL" noProof="1" smtClean="0">
              <a:solidFill>
                <a:srgbClr val="000000"/>
              </a:solidFill>
              <a:highlight>
                <a:srgbClr val="FFFFFF"/>
              </a:highlight>
              <a:latin typeface="Consolas"/>
            </a:endParaRPr>
          </a:p>
          <a:p>
            <a:r>
              <a:rPr lang="nl-NL" noProof="1" smtClean="0">
                <a:solidFill>
                  <a:srgbClr val="2B91AF"/>
                </a:solidFill>
                <a:highlight>
                  <a:srgbClr val="FFFFFF"/>
                </a:highlight>
                <a:latin typeface="Consolas"/>
              </a:rPr>
              <a:t>Quantity</a:t>
            </a:r>
            <a:r>
              <a:rPr lang="nl-NL" noProof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newValue = </a:t>
            </a:r>
            <a:r>
              <a:rPr lang="nl-NL" noProof="1" smtClean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new</a:t>
            </a:r>
            <a:r>
              <a:rPr lang="nl-NL" noProof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nl-NL" noProof="1" smtClean="0">
                <a:solidFill>
                  <a:srgbClr val="2B91AF"/>
                </a:solidFill>
                <a:highlight>
                  <a:srgbClr val="FFFFFF"/>
                </a:highlight>
                <a:latin typeface="Consolas"/>
              </a:rPr>
              <a:t>Quantity</a:t>
            </a:r>
            <a:r>
              <a:rPr lang="nl-NL" noProof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();</a:t>
            </a:r>
          </a:p>
          <a:p>
            <a:r>
              <a:rPr lang="nl-NL" noProof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newValue.setValueSimple(</a:t>
            </a:r>
            <a:r>
              <a:rPr lang="nl-NL" noProof="1" smtClean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new</a:t>
            </a:r>
            <a:r>
              <a:rPr lang="nl-NL" noProof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BigDecimal(40));   newValue.setUnitsSimple(</a:t>
            </a:r>
            <a:r>
              <a:rPr lang="nl-NL" noProof="1" smtClean="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"g"</a:t>
            </a:r>
            <a:r>
              <a:rPr lang="nl-NL" noProof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);</a:t>
            </a:r>
          </a:p>
          <a:p>
            <a:r>
              <a:rPr lang="nl-NL" noProof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obs.setValue( newValue );</a:t>
            </a:r>
          </a:p>
          <a:p>
            <a:endParaRPr lang="nl-NL" noProof="1" smtClean="0">
              <a:solidFill>
                <a:srgbClr val="000000"/>
              </a:solidFill>
              <a:highlight>
                <a:srgbClr val="FFFFFF"/>
              </a:highlight>
              <a:latin typeface="Consolas"/>
            </a:endParaRPr>
          </a:p>
          <a:p>
            <a:r>
              <a:rPr lang="nl-NL" noProof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ByteArrayOutputStream bos = </a:t>
            </a:r>
            <a:r>
              <a:rPr lang="nl-NL" noProof="1" smtClean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new</a:t>
            </a:r>
            <a:r>
              <a:rPr lang="nl-NL" noProof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ByteArrayOutputStream();</a:t>
            </a:r>
          </a:p>
          <a:p>
            <a:r>
              <a:rPr lang="nl-NL" noProof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JsonComposer comp = </a:t>
            </a:r>
            <a:r>
              <a:rPr lang="nl-NL" noProof="1" smtClean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new</a:t>
            </a:r>
            <a:r>
              <a:rPr lang="nl-NL" noProof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JsonComposer();</a:t>
            </a:r>
          </a:p>
          <a:p>
            <a:r>
              <a:rPr lang="nl-NL" noProof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comp.compose(bos, obs, </a:t>
            </a:r>
            <a:r>
              <a:rPr lang="nl-NL" noProof="1" smtClean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true</a:t>
            </a:r>
            <a:r>
              <a:rPr lang="nl-NL" noProof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);</a:t>
            </a:r>
          </a:p>
          <a:p>
            <a:r>
              <a:rPr lang="nl-NL" noProof="1" smtClean="0">
                <a:solidFill>
                  <a:srgbClr val="2B91AF"/>
                </a:solidFill>
                <a:highlight>
                  <a:srgbClr val="FFFFFF"/>
                </a:highlight>
                <a:latin typeface="Consolas"/>
              </a:rPr>
              <a:t>String</a:t>
            </a:r>
            <a:r>
              <a:rPr lang="nl-NL" noProof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json = bos.toString(</a:t>
            </a:r>
            <a:r>
              <a:rPr lang="nl-NL" noProof="1" smtClean="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"UTF8"</a:t>
            </a:r>
            <a:r>
              <a:rPr lang="nl-NL" noProof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);</a:t>
            </a:r>
            <a:endParaRPr lang="nl-NL" noProof="1"/>
          </a:p>
        </p:txBody>
      </p:sp>
    </p:spTree>
    <p:extLst>
      <p:ext uri="{BB962C8B-B14F-4D97-AF65-F5344CB8AC3E}">
        <p14:creationId xmlns:p14="http://schemas.microsoft.com/office/powerpoint/2010/main" val="327615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Using FHIR Client in C#</a:t>
            </a:r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533400" y="1905000"/>
            <a:ext cx="777240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2400" noProof="1" smtClean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var</a:t>
            </a:r>
            <a:r>
              <a:rPr lang="nl-NL" sz="2400" noProof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client = </a:t>
            </a:r>
            <a:r>
              <a:rPr lang="nl-NL" sz="2400" noProof="1" smtClean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new</a:t>
            </a:r>
            <a:r>
              <a:rPr lang="nl-NL" sz="2400" noProof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nl-NL" sz="2400" noProof="1" smtClean="0">
                <a:solidFill>
                  <a:srgbClr val="2B91AF"/>
                </a:solidFill>
                <a:highlight>
                  <a:srgbClr val="FFFFFF"/>
                </a:highlight>
                <a:latin typeface="Consolas"/>
              </a:rPr>
              <a:t>FhirClient</a:t>
            </a:r>
            <a:r>
              <a:rPr lang="nl-NL" sz="2400" noProof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 </a:t>
            </a:r>
          </a:p>
          <a:p>
            <a:r>
              <a:rPr lang="nl-NL" sz="2400" noProof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	</a:t>
            </a:r>
            <a:r>
              <a:rPr lang="nl-NL" sz="2400" noProof="1" smtClean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new</a:t>
            </a:r>
            <a:r>
              <a:rPr lang="nl-NL" sz="2400" noProof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nl-NL" sz="2400" noProof="1" smtClean="0">
                <a:solidFill>
                  <a:srgbClr val="2B91AF"/>
                </a:solidFill>
                <a:highlight>
                  <a:srgbClr val="FFFFFF"/>
                </a:highlight>
                <a:latin typeface="Consolas"/>
              </a:rPr>
              <a:t>Uri</a:t>
            </a:r>
            <a:r>
              <a:rPr lang="nl-NL" sz="2400" noProof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</a:t>
            </a:r>
            <a:r>
              <a:rPr lang="nl-NL" sz="2400" noProof="1" smtClean="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"http://fhir.com/svc/fhir"</a:t>
            </a:r>
            <a:r>
              <a:rPr lang="nl-NL" sz="2400" noProof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));</a:t>
            </a:r>
          </a:p>
          <a:p>
            <a:endParaRPr lang="nl-NL" sz="2400" noProof="1" smtClean="0">
              <a:solidFill>
                <a:srgbClr val="000000"/>
              </a:solidFill>
              <a:highlight>
                <a:srgbClr val="FFFFFF"/>
              </a:highlight>
              <a:latin typeface="Consolas"/>
            </a:endParaRPr>
          </a:p>
          <a:p>
            <a:r>
              <a:rPr lang="nl-NL" sz="2400" noProof="1" smtClean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var</a:t>
            </a:r>
            <a:r>
              <a:rPr lang="nl-NL" sz="2400" noProof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pat</a:t>
            </a:r>
            <a:r>
              <a:rPr lang="nl-NL" sz="2400" b="1" noProof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Entry</a:t>
            </a:r>
            <a:r>
              <a:rPr lang="nl-NL" sz="2400" noProof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= client.Read&lt;</a:t>
            </a:r>
            <a:r>
              <a:rPr lang="nl-NL" sz="2400" noProof="1" smtClean="0">
                <a:solidFill>
                  <a:srgbClr val="2B91AF"/>
                </a:solidFill>
                <a:highlight>
                  <a:srgbClr val="FFFFFF"/>
                </a:highlight>
                <a:latin typeface="Consolas"/>
              </a:rPr>
              <a:t>Patient</a:t>
            </a:r>
            <a:r>
              <a:rPr lang="nl-NL" sz="2400" noProof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&gt;(</a:t>
            </a:r>
            <a:r>
              <a:rPr lang="nl-NL" sz="2400" noProof="1" smtClean="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"1"</a:t>
            </a:r>
            <a:r>
              <a:rPr lang="nl-NL" sz="2400" noProof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);</a:t>
            </a:r>
          </a:p>
          <a:p>
            <a:r>
              <a:rPr lang="nl-NL" sz="2400" noProof="1" smtClean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var</a:t>
            </a:r>
            <a:r>
              <a:rPr lang="nl-NL" sz="2400" noProof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pat = patEntry.</a:t>
            </a:r>
            <a:r>
              <a:rPr lang="nl-NL" sz="2400" b="1" noProof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Resource</a:t>
            </a:r>
            <a:r>
              <a:rPr lang="nl-NL" sz="2400" noProof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;</a:t>
            </a:r>
          </a:p>
          <a:p>
            <a:r>
              <a:rPr lang="nl-NL" sz="2400" noProof="1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var</a:t>
            </a:r>
            <a:r>
              <a:rPr lang="nl-NL" sz="2400" noProof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nl-NL" sz="2400" noProof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restId </a:t>
            </a:r>
            <a:r>
              <a:rPr lang="nl-NL" sz="2400" noProof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= </a:t>
            </a:r>
            <a:r>
              <a:rPr lang="nl-NL" sz="2400" noProof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patEntry.</a:t>
            </a:r>
            <a:r>
              <a:rPr lang="nl-NL" sz="2400" b="1" noProof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Id</a:t>
            </a:r>
            <a:r>
              <a:rPr lang="nl-NL" sz="2400" noProof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;</a:t>
            </a:r>
          </a:p>
          <a:p>
            <a:r>
              <a:rPr lang="nl-NL" sz="2400" noProof="1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var</a:t>
            </a:r>
            <a:r>
              <a:rPr lang="nl-NL" sz="2400" noProof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nl-NL" sz="2400" noProof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tags </a:t>
            </a:r>
            <a:r>
              <a:rPr lang="nl-NL" sz="2400" noProof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= </a:t>
            </a:r>
            <a:r>
              <a:rPr lang="nl-NL" sz="2400" noProof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patEntry.</a:t>
            </a:r>
            <a:r>
              <a:rPr lang="nl-NL" sz="2400" b="1" noProof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Tags</a:t>
            </a:r>
            <a:r>
              <a:rPr lang="nl-NL" sz="2400" noProof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;</a:t>
            </a:r>
            <a:endParaRPr lang="nl-NL" sz="2400" noProof="1">
              <a:solidFill>
                <a:srgbClr val="000000"/>
              </a:solidFill>
              <a:highlight>
                <a:srgbClr val="FFFFFF"/>
              </a:highlight>
              <a:latin typeface="Consolas"/>
            </a:endParaRPr>
          </a:p>
          <a:p>
            <a:r>
              <a:rPr lang="nl-NL" sz="2400" noProof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           pat.Name.Add(</a:t>
            </a:r>
            <a:r>
              <a:rPr lang="nl-NL" sz="2400" noProof="1" smtClean="0">
                <a:solidFill>
                  <a:srgbClr val="2B91AF"/>
                </a:solidFill>
                <a:highlight>
                  <a:srgbClr val="FFFFFF"/>
                </a:highlight>
                <a:latin typeface="Consolas"/>
              </a:rPr>
              <a:t>HumanName</a:t>
            </a:r>
            <a:r>
              <a:rPr lang="nl-NL" sz="2400" noProof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.ForFamily(</a:t>
            </a:r>
            <a:r>
              <a:rPr lang="nl-NL" sz="2400" noProof="1" smtClean="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"Kramer"</a:t>
            </a:r>
            <a:r>
              <a:rPr lang="nl-NL" sz="2400" noProof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)</a:t>
            </a:r>
          </a:p>
          <a:p>
            <a:r>
              <a:rPr lang="nl-NL" sz="2400" noProof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		.WithGiven(</a:t>
            </a:r>
            <a:r>
              <a:rPr lang="nl-NL" sz="2400" noProof="1" smtClean="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"Ewout"</a:t>
            </a:r>
            <a:r>
              <a:rPr lang="nl-NL" sz="2400" noProof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));</a:t>
            </a:r>
          </a:p>
          <a:p>
            <a:endParaRPr lang="nl-NL" sz="2400" noProof="1" smtClean="0">
              <a:solidFill>
                <a:srgbClr val="000000"/>
              </a:solidFill>
              <a:highlight>
                <a:srgbClr val="FFFFFF"/>
              </a:highlight>
              <a:latin typeface="Consolas"/>
            </a:endParaRPr>
          </a:p>
          <a:p>
            <a:r>
              <a:rPr lang="nl-NL" sz="2400" noProof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client.Update&lt;</a:t>
            </a:r>
            <a:r>
              <a:rPr lang="nl-NL" sz="2400" noProof="1" smtClean="0">
                <a:solidFill>
                  <a:srgbClr val="2B91AF"/>
                </a:solidFill>
                <a:highlight>
                  <a:srgbClr val="FFFFFF"/>
                </a:highlight>
                <a:latin typeface="Consolas"/>
              </a:rPr>
              <a:t>Patient</a:t>
            </a:r>
            <a:r>
              <a:rPr lang="nl-NL" sz="2400" noProof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&gt;(patEntry);</a:t>
            </a:r>
            <a:endParaRPr lang="nl-NL" sz="2400" noProof="1"/>
          </a:p>
        </p:txBody>
      </p:sp>
    </p:spTree>
    <p:extLst>
      <p:ext uri="{BB962C8B-B14F-4D97-AF65-F5344CB8AC3E}">
        <p14:creationId xmlns:p14="http://schemas.microsoft.com/office/powerpoint/2010/main" val="43953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Using FHIR Client in Java</a:t>
            </a:r>
            <a:endParaRPr lang="en-GB" dirty="0"/>
          </a:p>
        </p:txBody>
      </p:sp>
      <p:pic>
        <p:nvPicPr>
          <p:cNvPr id="3" name="Picture 2" descr="Screen Shot 2016-05-03 at 6.09.45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09800"/>
            <a:ext cx="9144000" cy="241843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43000" y="5562600"/>
            <a:ext cx="5997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jamesagnew.github.io</a:t>
            </a:r>
            <a:r>
              <a:rPr lang="en-US" dirty="0"/>
              <a:t>/</a:t>
            </a:r>
            <a:r>
              <a:rPr lang="en-US" dirty="0" err="1"/>
              <a:t>hapi-fhir</a:t>
            </a:r>
            <a:r>
              <a:rPr lang="en-US" dirty="0"/>
              <a:t>/</a:t>
            </a:r>
            <a:r>
              <a:rPr lang="en-US" dirty="0" err="1"/>
              <a:t>doc_rest_client.html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745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BUNDLES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482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Communicating lists</a:t>
            </a:r>
            <a:endParaRPr lang="en-GB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800" dirty="0" smtClean="0"/>
              <a:t>We need to communicate lists of Resources</a:t>
            </a:r>
          </a:p>
          <a:p>
            <a:pPr lvl="1"/>
            <a:r>
              <a:rPr lang="en-GB" sz="2400" dirty="0" smtClean="0"/>
              <a:t>Search result</a:t>
            </a:r>
          </a:p>
          <a:p>
            <a:pPr lvl="1"/>
            <a:r>
              <a:rPr lang="en-GB" sz="2400" dirty="0" smtClean="0"/>
              <a:t>History</a:t>
            </a:r>
          </a:p>
          <a:p>
            <a:pPr lvl="1"/>
            <a:r>
              <a:rPr lang="en-GB" sz="2400" dirty="0" smtClean="0"/>
              <a:t>Documents or messages</a:t>
            </a:r>
          </a:p>
          <a:p>
            <a:pPr lvl="1"/>
            <a:r>
              <a:rPr lang="en-GB" sz="2400" dirty="0" smtClean="0"/>
              <a:t>Multiple-resource inserts (batches or transactions)</a:t>
            </a:r>
          </a:p>
          <a:p>
            <a:r>
              <a:rPr lang="en-GB" sz="2800" dirty="0" smtClean="0"/>
              <a:t>Descend from Resource (not </a:t>
            </a:r>
            <a:r>
              <a:rPr lang="en-GB" sz="2800" dirty="0" err="1" smtClean="0"/>
              <a:t>DomainResource</a:t>
            </a:r>
            <a:r>
              <a:rPr lang="en-GB" sz="2800" dirty="0" smtClean="0"/>
              <a:t>)</a:t>
            </a:r>
          </a:p>
          <a:p>
            <a:pPr lvl="1"/>
            <a:r>
              <a:rPr lang="en-GB" sz="2300" dirty="0" smtClean="0"/>
              <a:t>No text, extensions, contained</a:t>
            </a:r>
          </a:p>
          <a:p>
            <a:pPr lvl="1"/>
            <a:endParaRPr lang="en-GB" sz="2300" dirty="0" smtClean="0"/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30414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Query response</a:t>
            </a:r>
            <a:endParaRPr lang="en-GB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3400" y="1752600"/>
            <a:ext cx="7315200" cy="46607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49475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Refined">
  <a:themeElements>
    <a:clrScheme name="Refined 6">
      <a:dk1>
        <a:srgbClr val="000000"/>
      </a:dk1>
      <a:lt1>
        <a:srgbClr val="FFFFFF"/>
      </a:lt1>
      <a:dk2>
        <a:srgbClr val="000000"/>
      </a:dk2>
      <a:lt2>
        <a:srgbClr val="C0C0C0"/>
      </a:lt2>
      <a:accent1>
        <a:srgbClr val="CC3300"/>
      </a:accent1>
      <a:accent2>
        <a:srgbClr val="666699"/>
      </a:accent2>
      <a:accent3>
        <a:srgbClr val="FFFFFF"/>
      </a:accent3>
      <a:accent4>
        <a:srgbClr val="000000"/>
      </a:accent4>
      <a:accent5>
        <a:srgbClr val="E2ADAA"/>
      </a:accent5>
      <a:accent6>
        <a:srgbClr val="5C5C8A"/>
      </a:accent6>
      <a:hlink>
        <a:srgbClr val="999900"/>
      </a:hlink>
      <a:folHlink>
        <a:srgbClr val="4D4D4D"/>
      </a:folHlink>
    </a:clrScheme>
    <a:fontScheme name="Refined">
      <a:majorFont>
        <a:latin typeface="Verdan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Refined 1">
        <a:dk1>
          <a:srgbClr val="666633"/>
        </a:dk1>
        <a:lt1>
          <a:srgbClr val="FFFFFF"/>
        </a:lt1>
        <a:dk2>
          <a:srgbClr val="000000"/>
        </a:dk2>
        <a:lt2>
          <a:srgbClr val="FFFFFF"/>
        </a:lt2>
        <a:accent1>
          <a:srgbClr val="666699"/>
        </a:accent1>
        <a:accent2>
          <a:srgbClr val="990000"/>
        </a:accent2>
        <a:accent3>
          <a:srgbClr val="AAAAAA"/>
        </a:accent3>
        <a:accent4>
          <a:srgbClr val="DADADA"/>
        </a:accent4>
        <a:accent5>
          <a:srgbClr val="B8B8CA"/>
        </a:accent5>
        <a:accent6>
          <a:srgbClr val="8A0000"/>
        </a:accent6>
        <a:hlink>
          <a:srgbClr val="999900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efined 2">
        <a:dk1>
          <a:srgbClr val="4D4D4D"/>
        </a:dk1>
        <a:lt1>
          <a:srgbClr val="FFFFFF"/>
        </a:lt1>
        <a:dk2>
          <a:srgbClr val="4A1102"/>
        </a:dk2>
        <a:lt2>
          <a:srgbClr val="FFFFFF"/>
        </a:lt2>
        <a:accent1>
          <a:srgbClr val="CC3300"/>
        </a:accent1>
        <a:accent2>
          <a:srgbClr val="666699"/>
        </a:accent2>
        <a:accent3>
          <a:srgbClr val="B1AAAA"/>
        </a:accent3>
        <a:accent4>
          <a:srgbClr val="DADADA"/>
        </a:accent4>
        <a:accent5>
          <a:srgbClr val="E2ADAA"/>
        </a:accent5>
        <a:accent6>
          <a:srgbClr val="5C5C8A"/>
        </a:accent6>
        <a:hlink>
          <a:srgbClr val="FF9900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efined 3">
        <a:dk1>
          <a:srgbClr val="666699"/>
        </a:dk1>
        <a:lt1>
          <a:srgbClr val="FFFFFF"/>
        </a:lt1>
        <a:dk2>
          <a:srgbClr val="400040"/>
        </a:dk2>
        <a:lt2>
          <a:srgbClr val="FFFFFF"/>
        </a:lt2>
        <a:accent1>
          <a:srgbClr val="FFCC00"/>
        </a:accent1>
        <a:accent2>
          <a:srgbClr val="FF3300"/>
        </a:accent2>
        <a:accent3>
          <a:srgbClr val="AFAAAF"/>
        </a:accent3>
        <a:accent4>
          <a:srgbClr val="DADADA"/>
        </a:accent4>
        <a:accent5>
          <a:srgbClr val="FFE2AA"/>
        </a:accent5>
        <a:accent6>
          <a:srgbClr val="E72D00"/>
        </a:accent6>
        <a:hlink>
          <a:srgbClr val="CC9900"/>
        </a:hlink>
        <a:folHlink>
          <a:srgbClr val="CC33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efined 4">
        <a:dk1>
          <a:srgbClr val="4D4D4D"/>
        </a:dk1>
        <a:lt1>
          <a:srgbClr val="FFFFFF"/>
        </a:lt1>
        <a:dk2>
          <a:srgbClr val="006699"/>
        </a:dk2>
        <a:lt2>
          <a:srgbClr val="CCECFF"/>
        </a:lt2>
        <a:accent1>
          <a:srgbClr val="339966"/>
        </a:accent1>
        <a:accent2>
          <a:srgbClr val="3366FF"/>
        </a:accent2>
        <a:accent3>
          <a:srgbClr val="AAB8CA"/>
        </a:accent3>
        <a:accent4>
          <a:srgbClr val="DADADA"/>
        </a:accent4>
        <a:accent5>
          <a:srgbClr val="ADCAB8"/>
        </a:accent5>
        <a:accent6>
          <a:srgbClr val="2D5CE7"/>
        </a:accent6>
        <a:hlink>
          <a:srgbClr val="33CC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efined 5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FF66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B8AA"/>
        </a:accent5>
        <a:accent6>
          <a:srgbClr val="E78A2D"/>
        </a:accent6>
        <a:hlink>
          <a:srgbClr val="FFCC00"/>
        </a:hlink>
        <a:folHlink>
          <a:srgbClr val="3333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efined 6">
        <a:dk1>
          <a:srgbClr val="000000"/>
        </a:dk1>
        <a:lt1>
          <a:srgbClr val="FFFFFF"/>
        </a:lt1>
        <a:dk2>
          <a:srgbClr val="000000"/>
        </a:dk2>
        <a:lt2>
          <a:srgbClr val="C0C0C0"/>
        </a:lt2>
        <a:accent1>
          <a:srgbClr val="CC3300"/>
        </a:accent1>
        <a:accent2>
          <a:srgbClr val="666699"/>
        </a:accent2>
        <a:accent3>
          <a:srgbClr val="FFFFFF"/>
        </a:accent3>
        <a:accent4>
          <a:srgbClr val="000000"/>
        </a:accent4>
        <a:accent5>
          <a:srgbClr val="E2ADAA"/>
        </a:accent5>
        <a:accent6>
          <a:srgbClr val="5C5C8A"/>
        </a:accent6>
        <a:hlink>
          <a:srgbClr val="999900"/>
        </a:hlink>
        <a:folHlink>
          <a:srgbClr val="4D4D4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efined 7">
        <a:dk1>
          <a:srgbClr val="000000"/>
        </a:dk1>
        <a:lt1>
          <a:srgbClr val="FFFFFF"/>
        </a:lt1>
        <a:dk2>
          <a:srgbClr val="000066"/>
        </a:dk2>
        <a:lt2>
          <a:srgbClr val="333399"/>
        </a:lt2>
        <a:accent1>
          <a:srgbClr val="3399FF"/>
        </a:accent1>
        <a:accent2>
          <a:srgbClr val="9999FF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8AE7"/>
        </a:accent6>
        <a:hlink>
          <a:srgbClr val="00CCFF"/>
        </a:hlink>
        <a:folHlink>
          <a:srgbClr val="5F5F5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66710</TotalTime>
  <Words>7753</Words>
  <Application>Microsoft Macintosh PowerPoint</Application>
  <PresentationFormat>On-screen Show (4:3)</PresentationFormat>
  <Paragraphs>1757</Paragraphs>
  <Slides>180</Slides>
  <Notes>84</Notes>
  <HiddenSlides>10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180</vt:i4>
      </vt:variant>
    </vt:vector>
  </HeadingPairs>
  <TitlesOfParts>
    <vt:vector size="189" baseType="lpstr">
      <vt:lpstr>Calibri</vt:lpstr>
      <vt:lpstr>Consolas</vt:lpstr>
      <vt:lpstr>Courier New</vt:lpstr>
      <vt:lpstr>ＭＳ Ｐゴシック</vt:lpstr>
      <vt:lpstr>Times New Roman</vt:lpstr>
      <vt:lpstr>Verdana</vt:lpstr>
      <vt:lpstr>Wingdings</vt:lpstr>
      <vt:lpstr>Arial</vt:lpstr>
      <vt:lpstr>1_Refined</vt:lpstr>
      <vt:lpstr>FHIR for Developers</vt:lpstr>
      <vt:lpstr>This presentation</vt:lpstr>
      <vt:lpstr>Introduction</vt:lpstr>
      <vt:lpstr>Who am I?</vt:lpstr>
      <vt:lpstr>Introductions</vt:lpstr>
      <vt:lpstr>Level Setting</vt:lpstr>
      <vt:lpstr>Tutorial Objectives</vt:lpstr>
      <vt:lpstr>Contents of this tutorial</vt:lpstr>
      <vt:lpstr>DSTU/STU?</vt:lpstr>
      <vt:lpstr>FHIR TIMELINE</vt:lpstr>
      <vt:lpstr>Reviewing the spec</vt:lpstr>
      <vt:lpstr>Development resources</vt:lpstr>
      <vt:lpstr>clinFHIR</vt:lpstr>
      <vt:lpstr>The community</vt:lpstr>
      <vt:lpstr>Elevator speech</vt:lpstr>
      <vt:lpstr>Paradigms, API</vt:lpstr>
      <vt:lpstr>Architectures</vt:lpstr>
      <vt:lpstr>Repository model</vt:lpstr>
      <vt:lpstr>FHIR resources</vt:lpstr>
      <vt:lpstr>Resources</vt:lpstr>
      <vt:lpstr>Resources</vt:lpstr>
      <vt:lpstr>STU3 Sneak Peek: Modules</vt:lpstr>
      <vt:lpstr>Structure of a Domain Resource</vt:lpstr>
      <vt:lpstr>Resource Example</vt:lpstr>
      <vt:lpstr>Composition versus reference</vt:lpstr>
      <vt:lpstr>Components of a Resource</vt:lpstr>
      <vt:lpstr>Composition</vt:lpstr>
      <vt:lpstr>XML &amp; JSON</vt:lpstr>
      <vt:lpstr>References between resources</vt:lpstr>
      <vt:lpstr>Resource Reference</vt:lpstr>
      <vt:lpstr>Recording a consultation</vt:lpstr>
      <vt:lpstr>PowerPoint Presentation</vt:lpstr>
      <vt:lpstr>clinFHIR Demo</vt:lpstr>
      <vt:lpstr>A Resource’s identity</vt:lpstr>
      <vt:lpstr>“Business” identifiers</vt:lpstr>
      <vt:lpstr>Resource metadata</vt:lpstr>
      <vt:lpstr>The FHIR Elements</vt:lpstr>
      <vt:lpstr>Datatypes</vt:lpstr>
      <vt:lpstr>Element Hierarchy</vt:lpstr>
      <vt:lpstr>Primitive data types</vt:lpstr>
      <vt:lpstr>Details of some</vt:lpstr>
      <vt:lpstr>Complex data types</vt:lpstr>
      <vt:lpstr>Example</vt:lpstr>
      <vt:lpstr>Resources</vt:lpstr>
      <vt:lpstr>Resource Hierarchy</vt:lpstr>
      <vt:lpstr>“Choice” properties</vt:lpstr>
      <vt:lpstr>References</vt:lpstr>
      <vt:lpstr>Quick look at narrative</vt:lpstr>
      <vt:lpstr>Narrative</vt:lpstr>
      <vt:lpstr>Coded types</vt:lpstr>
      <vt:lpstr>Coded types</vt:lpstr>
      <vt:lpstr>Binding Strength</vt:lpstr>
      <vt:lpstr>Examples</vt:lpstr>
      <vt:lpstr>ValueSet resource</vt:lpstr>
      <vt:lpstr>Terminology Sub-system</vt:lpstr>
      <vt:lpstr>Terminology Sub-system</vt:lpstr>
      <vt:lpstr>Terminology Sub-system</vt:lpstr>
      <vt:lpstr>Terminology Sub-system</vt:lpstr>
      <vt:lpstr>ValueSet for condition.code</vt:lpstr>
      <vt:lpstr>Terminology Server</vt:lpstr>
      <vt:lpstr>Exercise: Build a Resource</vt:lpstr>
      <vt:lpstr>resource misc.</vt:lpstr>
      <vt:lpstr>Tags</vt:lpstr>
      <vt:lpstr>REST service interface</vt:lpstr>
      <vt:lpstr>Paradigms</vt:lpstr>
      <vt:lpstr>REST?</vt:lpstr>
      <vt:lpstr>Possibly distributed…</vt:lpstr>
      <vt:lpstr>“Repository” model of healthcare</vt:lpstr>
      <vt:lpstr>Just a quick GET</vt:lpstr>
      <vt:lpstr>A Resource’s REST identity</vt:lpstr>
      <vt:lpstr>Resource metadata</vt:lpstr>
      <vt:lpstr>Mapping (meta) data to HTTP</vt:lpstr>
      <vt:lpstr>One more look at the header</vt:lpstr>
      <vt:lpstr>For a specific version…</vt:lpstr>
      <vt:lpstr>REST “representations”</vt:lpstr>
      <vt:lpstr>Mapping to verbs</vt:lpstr>
      <vt:lpstr>To create a resource</vt:lpstr>
      <vt:lpstr>To update a resource</vt:lpstr>
      <vt:lpstr>Using PUT to create</vt:lpstr>
      <vt:lpstr>Version-aware updates</vt:lpstr>
      <vt:lpstr>Conditional operations</vt:lpstr>
      <vt:lpstr>What’s a ‘deleted’ Resource?</vt:lpstr>
      <vt:lpstr>Version history - deletions</vt:lpstr>
      <vt:lpstr>Version history - revival</vt:lpstr>
      <vt:lpstr>Operation Outcome</vt:lpstr>
      <vt:lpstr>Lists of things</vt:lpstr>
      <vt:lpstr>The Binary Endpoint</vt:lpstr>
      <vt:lpstr>Useful for Attachments</vt:lpstr>
      <vt:lpstr>Conformance</vt:lpstr>
      <vt:lpstr>Resources in code</vt:lpstr>
      <vt:lpstr>Reference implementations</vt:lpstr>
      <vt:lpstr>Object Model</vt:lpstr>
      <vt:lpstr>Parsing/Serializing using C#</vt:lpstr>
      <vt:lpstr>Parsing/Serializing using Java</vt:lpstr>
      <vt:lpstr>Using FHIR Client in C#</vt:lpstr>
      <vt:lpstr>Using FHIR Client in Java</vt:lpstr>
      <vt:lpstr>BUNDLES</vt:lpstr>
      <vt:lpstr>Communicating lists</vt:lpstr>
      <vt:lpstr>Query response</vt:lpstr>
      <vt:lpstr>Example: Keeping in sync</vt:lpstr>
      <vt:lpstr>Transactions / Batches</vt:lpstr>
      <vt:lpstr>Bundles in a Library</vt:lpstr>
      <vt:lpstr>SEARCH FUNCTIONALITY</vt:lpstr>
      <vt:lpstr>Search (patient)</vt:lpstr>
      <vt:lpstr>Combining parameters</vt:lpstr>
      <vt:lpstr>Ok I get it…or not?</vt:lpstr>
      <vt:lpstr>Combining parameters</vt:lpstr>
      <vt:lpstr>Example: Patient</vt:lpstr>
      <vt:lpstr>SearchParameter resource</vt:lpstr>
      <vt:lpstr>SearchParameter example</vt:lpstr>
      <vt:lpstr>Search (Patient)</vt:lpstr>
      <vt:lpstr>Chained searches</vt:lpstr>
      <vt:lpstr>2 queries in 1</vt:lpstr>
      <vt:lpstr>More optimizations</vt:lpstr>
      <vt:lpstr>Advanced search</vt:lpstr>
      <vt:lpstr>Common parameters - I</vt:lpstr>
      <vt:lpstr>Common parameters - II</vt:lpstr>
      <vt:lpstr>Search Result Parameters - I</vt:lpstr>
      <vt:lpstr>Search Result Parameters - II</vt:lpstr>
      <vt:lpstr>Chained searches</vt:lpstr>
      <vt:lpstr>_Include related resources</vt:lpstr>
      <vt:lpstr>Compartment</vt:lpstr>
      <vt:lpstr>Getting “all” patients</vt:lpstr>
      <vt:lpstr>Beyond REST</vt:lpstr>
      <vt:lpstr>Paradigms</vt:lpstr>
      <vt:lpstr>PowerPoint Presentation</vt:lpstr>
      <vt:lpstr>Documents</vt:lpstr>
      <vt:lpstr>Documents – are bundles</vt:lpstr>
      <vt:lpstr>PowerPoint Presentation</vt:lpstr>
      <vt:lpstr>PowerPoint Presentation</vt:lpstr>
      <vt:lpstr>Bundle as “Document”</vt:lpstr>
      <vt:lpstr>Communicating documents</vt:lpstr>
      <vt:lpstr>In the spec:</vt:lpstr>
      <vt:lpstr>PowerPoint Presentation</vt:lpstr>
      <vt:lpstr>messages</vt:lpstr>
      <vt:lpstr>Messages – are bundles</vt:lpstr>
      <vt:lpstr>MessageHeader Resource</vt:lpstr>
      <vt:lpstr>Bundle as “Message”</vt:lpstr>
      <vt:lpstr>Sending messages</vt:lpstr>
      <vt:lpstr>Resource identity</vt:lpstr>
      <vt:lpstr>PowerPoint Presentation</vt:lpstr>
      <vt:lpstr>In the spec:</vt:lpstr>
      <vt:lpstr>operations</vt:lpstr>
      <vt:lpstr>FHIR Operations</vt:lpstr>
      <vt:lpstr>Operations demo</vt:lpstr>
      <vt:lpstr>SOA</vt:lpstr>
      <vt:lpstr>Profiles and validation</vt:lpstr>
      <vt:lpstr>Profiling</vt:lpstr>
      <vt:lpstr>Claiming conformance </vt:lpstr>
      <vt:lpstr>Extensions</vt:lpstr>
      <vt:lpstr>Quick look at extensions</vt:lpstr>
      <vt:lpstr>Extending a multiple birth</vt:lpstr>
      <vt:lpstr>Complex extensions</vt:lpstr>
      <vt:lpstr>Profiling a resource</vt:lpstr>
      <vt:lpstr>Slicing</vt:lpstr>
      <vt:lpstr>Forge</vt:lpstr>
      <vt:lpstr>‘Conformance’ resources</vt:lpstr>
      <vt:lpstr>Value Set </vt:lpstr>
      <vt:lpstr>References</vt:lpstr>
      <vt:lpstr>A profiled resource Instance</vt:lpstr>
      <vt:lpstr>Validating a claim</vt:lpstr>
      <vt:lpstr>(Distributed) validation</vt:lpstr>
      <vt:lpstr>Implementation Guide: Data Access Framework</vt:lpstr>
      <vt:lpstr>Viewing Profiles: clinFHIR</vt:lpstr>
      <vt:lpstr>Moving on…</vt:lpstr>
      <vt:lpstr>STU-3</vt:lpstr>
      <vt:lpstr>Extending FHIR</vt:lpstr>
      <vt:lpstr>SMART</vt:lpstr>
      <vt:lpstr>exposing a fhir service</vt:lpstr>
      <vt:lpstr>Process for Organizations exposing resources</vt:lpstr>
      <vt:lpstr>Some thoughts</vt:lpstr>
      <vt:lpstr>Adding profile claims to resources</vt:lpstr>
      <vt:lpstr>Implementer Checklist</vt:lpstr>
      <vt:lpstr>Specifier to Developer</vt:lpstr>
      <vt:lpstr>Security</vt:lpstr>
      <vt:lpstr>The end is near…</vt:lpstr>
      <vt:lpstr>Balloting plans</vt:lpstr>
      <vt:lpstr>More information/help</vt:lpstr>
      <vt:lpstr>Next Steps for you</vt:lpstr>
      <vt:lpstr>Thank You - QUESTIONS?</vt:lpstr>
    </vt:vector>
  </TitlesOfParts>
  <Company>Stewardshop</Company>
  <LinksUpToDate>false</LinksUpToDate>
  <SharedDoc>false</SharedDoc>
  <HyperlinksChanged>false</HyperlinksChanged>
  <AppVersion>15.0029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Shelly Ross</dc:creator>
  <cp:lastModifiedBy>Jean Duteau</cp:lastModifiedBy>
  <cp:revision>1002</cp:revision>
  <dcterms:created xsi:type="dcterms:W3CDTF">2008-01-21T06:12:12Z</dcterms:created>
  <dcterms:modified xsi:type="dcterms:W3CDTF">2017-01-04T20:50:47Z</dcterms:modified>
</cp:coreProperties>
</file>